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x="10080625" cy="5670550"/>
  <p:notesSz cx="7559675" cy="10691813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0" d="100"/>
          <a:sy n="130" d="100"/>
        </p:scale>
        <p:origin x="69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5"/>
          <p:cNvSpPr>
            <a:spLocks noGrp="1"/>
          </p:cNvSpPr>
          <p:nvPr>
            <p:ph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6"/>
          <p:cNvSpPr>
            <a:spLocks noGrp="1"/>
          </p:cNvSpPr>
          <p:nvPr>
            <p:ph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7"/>
          <p:cNvSpPr>
            <a:spLocks noGrp="1"/>
          </p:cNvSpPr>
          <p:nvPr>
            <p:ph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4"/>
          <p:cNvSpPr>
            <a:spLocks noGrp="1"/>
          </p:cNvSpPr>
          <p:nvPr>
            <p:ph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PlaceHolder 5"/>
          <p:cNvSpPr>
            <a:spLocks noGrp="1"/>
          </p:cNvSpPr>
          <p:nvPr>
            <p:ph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PlaceHolder 6"/>
          <p:cNvSpPr>
            <a:spLocks noGrp="1"/>
          </p:cNvSpPr>
          <p:nvPr>
            <p:ph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PlaceHolder 7"/>
          <p:cNvSpPr>
            <a:spLocks noGrp="1"/>
          </p:cNvSpPr>
          <p:nvPr>
            <p:ph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2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" name="PlaceHolder 3"/>
          <p:cNvSpPr>
            <a:spLocks noGrp="1"/>
          </p:cNvSpPr>
          <p:nvPr>
            <p:ph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4" name="PlaceHolder 4"/>
          <p:cNvSpPr>
            <a:spLocks noGrp="1"/>
          </p:cNvSpPr>
          <p:nvPr>
            <p:ph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5" name="PlaceHolder 5"/>
          <p:cNvSpPr>
            <a:spLocks noGrp="1"/>
          </p:cNvSpPr>
          <p:nvPr>
            <p:ph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6" name="PlaceHolder 6"/>
          <p:cNvSpPr>
            <a:spLocks noGrp="1"/>
          </p:cNvSpPr>
          <p:nvPr>
            <p:ph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7" name="PlaceHolder 7"/>
          <p:cNvSpPr>
            <a:spLocks noGrp="1"/>
          </p:cNvSpPr>
          <p:nvPr>
            <p:ph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5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0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4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5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6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9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0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3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4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7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0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1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2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4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5" name="PlaceHolder 3"/>
          <p:cNvSpPr>
            <a:spLocks noGrp="1"/>
          </p:cNvSpPr>
          <p:nvPr>
            <p:ph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6" name="PlaceHolder 4"/>
          <p:cNvSpPr>
            <a:spLocks noGrp="1"/>
          </p:cNvSpPr>
          <p:nvPr>
            <p:ph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7" name="PlaceHolder 5"/>
          <p:cNvSpPr>
            <a:spLocks noGrp="1"/>
          </p:cNvSpPr>
          <p:nvPr>
            <p:ph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8" name="PlaceHolder 6"/>
          <p:cNvSpPr>
            <a:spLocks noGrp="1"/>
          </p:cNvSpPr>
          <p:nvPr>
            <p:ph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9" name="PlaceHolder 7"/>
          <p:cNvSpPr>
            <a:spLocks noGrp="1"/>
          </p:cNvSpPr>
          <p:nvPr>
            <p:ph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/>
          <p:cNvSpPr/>
          <p:nvPr/>
        </p:nvSpPr>
        <p:spPr>
          <a:xfrm>
            <a:off x="0" y="5400000"/>
            <a:ext cx="10078920" cy="26892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" name="Prostokąt 6"/>
          <p:cNvSpPr/>
          <p:nvPr/>
        </p:nvSpPr>
        <p:spPr>
          <a:xfrm>
            <a:off x="0" y="0"/>
            <a:ext cx="10078920" cy="121392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" name="Owal 1"/>
          <p:cNvSpPr/>
          <p:nvPr/>
        </p:nvSpPr>
        <p:spPr>
          <a:xfrm>
            <a:off x="9315000" y="5175000"/>
            <a:ext cx="448920" cy="448920"/>
          </a:xfrm>
          <a:prstGeom prst="ellipse">
            <a:avLst/>
          </a:prstGeom>
          <a:solidFill>
            <a:srgbClr val="1ABC9C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" name="Prostokąt 2"/>
          <p:cNvSpPr/>
          <p:nvPr/>
        </p:nvSpPr>
        <p:spPr>
          <a:xfrm>
            <a:off x="9180000" y="5130000"/>
            <a:ext cx="718920" cy="538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fld id="{2C747CBE-DF57-4D2E-BFC4-683A71A02671}" type="slidenum">
              <a:rPr lang="pl-PL" sz="2400" b="1" strike="noStrike" spc="-1">
                <a:solidFill>
                  <a:srgbClr val="FFFFFF"/>
                </a:solidFill>
                <a:latin typeface="Source Sans Pro Black"/>
                <a:ea typeface="DejaVu Sans"/>
              </a:rPr>
              <a:t>‹#›</a:t>
            </a:fld>
            <a:endParaRPr lang="pl-PL" sz="2400" b="0" strike="noStrike" spc="-1">
              <a:latin typeface="Arial"/>
            </a:endParaRPr>
          </a:p>
        </p:txBody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pl-PL" sz="1800" b="0" strike="noStrike" spc="-1">
                <a:solidFill>
                  <a:srgbClr val="000000"/>
                </a:solidFill>
                <a:latin typeface="Arial"/>
              </a:rPr>
              <a:t>Kliknij, aby edytować format tekstu tytułu</a:t>
            </a: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800" b="0" strike="noStrike" spc="-1">
                <a:solidFill>
                  <a:srgbClr val="000000"/>
                </a:solidFill>
                <a:latin typeface="Arial"/>
              </a:rPr>
              <a:t>Kliknij, aby edytować format tekstu konspektu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000" b="0" strike="noStrike" spc="-1">
                <a:solidFill>
                  <a:srgbClr val="000000"/>
                </a:solidFill>
                <a:latin typeface="Arial"/>
              </a:rPr>
              <a:t>Drugi poziom konspektu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</a:rPr>
              <a:t>Trzeci poziom konspektu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</a:rPr>
              <a:t>Czwarty poziom konspektu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latin typeface="Arial"/>
              </a:rPr>
              <a:t>Piąty poziom konspektu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latin typeface="Arial"/>
              </a:rPr>
              <a:t>Szósty poziom konspektu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latin typeface="Arial"/>
              </a:rPr>
              <a:t>Siódmy poziom konspektu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rostokąt 41"/>
          <p:cNvSpPr/>
          <p:nvPr/>
        </p:nvSpPr>
        <p:spPr>
          <a:xfrm>
            <a:off x="0" y="5400000"/>
            <a:ext cx="10078920" cy="26892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3" name="Prostokąt 42"/>
          <p:cNvSpPr/>
          <p:nvPr/>
        </p:nvSpPr>
        <p:spPr>
          <a:xfrm>
            <a:off x="0" y="0"/>
            <a:ext cx="10078920" cy="121392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4" name="Owal 43"/>
          <p:cNvSpPr/>
          <p:nvPr/>
        </p:nvSpPr>
        <p:spPr>
          <a:xfrm>
            <a:off x="9315000" y="5175000"/>
            <a:ext cx="448920" cy="448920"/>
          </a:xfrm>
          <a:prstGeom prst="ellipse">
            <a:avLst/>
          </a:prstGeom>
          <a:solidFill>
            <a:srgbClr val="1ABC9C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5" name="Prostokąt 44"/>
          <p:cNvSpPr/>
          <p:nvPr/>
        </p:nvSpPr>
        <p:spPr>
          <a:xfrm>
            <a:off x="9180000" y="5130000"/>
            <a:ext cx="718920" cy="538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fld id="{3F3BBFAF-C825-4298-9F54-71FEEEE9AE74}" type="slidenum">
              <a:rPr lang="pl-PL" sz="2400" b="1" strike="noStrike" spc="-1">
                <a:solidFill>
                  <a:srgbClr val="FFFFFF"/>
                </a:solidFill>
                <a:latin typeface="Source Sans Pro Black"/>
                <a:ea typeface="DejaVu Sans"/>
              </a:rPr>
              <a:t>‹#›</a:t>
            </a:fld>
            <a:endParaRPr lang="pl-PL" sz="2400" b="0" strike="noStrike" spc="-1">
              <a:latin typeface="Arial"/>
            </a:endParaRPr>
          </a:p>
        </p:txBody>
      </p:sp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pl-PL" sz="1800" b="0" strike="noStrike" spc="-1">
                <a:solidFill>
                  <a:srgbClr val="000000"/>
                </a:solidFill>
                <a:latin typeface="Arial"/>
              </a:rPr>
              <a:t>Kliknij, aby edytować format tekstu tytułu</a:t>
            </a: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800" b="0" strike="noStrike" spc="-1">
                <a:solidFill>
                  <a:srgbClr val="000000"/>
                </a:solidFill>
                <a:latin typeface="Arial"/>
              </a:rPr>
              <a:t>Kliknij, aby edytować format tekstu konspektu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000" b="0" strike="noStrike" spc="-1">
                <a:solidFill>
                  <a:srgbClr val="000000"/>
                </a:solidFill>
                <a:latin typeface="Arial"/>
              </a:rPr>
              <a:t>Drugi poziom konspektu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</a:rPr>
              <a:t>Trzeci poziom konspektu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</a:rPr>
              <a:t>Czwarty poziom konspektu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latin typeface="Arial"/>
              </a:rPr>
              <a:t>Piąty poziom konspektu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latin typeface="Arial"/>
              </a:rPr>
              <a:t>Szósty poziom konspektu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latin typeface="Arial"/>
              </a:rPr>
              <a:t>Siódmy poziom konspektu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rostokąt 83"/>
          <p:cNvSpPr/>
          <p:nvPr/>
        </p:nvSpPr>
        <p:spPr>
          <a:xfrm>
            <a:off x="0" y="5400000"/>
            <a:ext cx="10078920" cy="26892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5" name="Prostokąt 84"/>
          <p:cNvSpPr/>
          <p:nvPr/>
        </p:nvSpPr>
        <p:spPr>
          <a:xfrm>
            <a:off x="0" y="0"/>
            <a:ext cx="10078920" cy="121392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6" name="Owal 85"/>
          <p:cNvSpPr/>
          <p:nvPr/>
        </p:nvSpPr>
        <p:spPr>
          <a:xfrm>
            <a:off x="9315000" y="5175000"/>
            <a:ext cx="448920" cy="448920"/>
          </a:xfrm>
          <a:prstGeom prst="ellipse">
            <a:avLst/>
          </a:prstGeom>
          <a:solidFill>
            <a:srgbClr val="1ABC9C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7" name="Prostokąt 86"/>
          <p:cNvSpPr/>
          <p:nvPr/>
        </p:nvSpPr>
        <p:spPr>
          <a:xfrm>
            <a:off x="9180000" y="5130000"/>
            <a:ext cx="718920" cy="538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fld id="{926B9F8C-2C2F-4462-B9B7-ED9DA5CBB2DB}" type="slidenum">
              <a:rPr lang="pl-PL" sz="2400" b="1" strike="noStrike" spc="-1">
                <a:solidFill>
                  <a:srgbClr val="FFFFFF"/>
                </a:solidFill>
                <a:latin typeface="Source Sans Pro Black"/>
                <a:ea typeface="DejaVu Sans"/>
              </a:rPr>
              <a:t>‹#›</a:t>
            </a:fld>
            <a:endParaRPr lang="pl-PL" sz="2400" b="0" strike="noStrike" spc="-1">
              <a:latin typeface="Arial"/>
            </a:endParaRPr>
          </a:p>
        </p:txBody>
      </p:sp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pl-PL" sz="1800" b="0" strike="noStrike" spc="-1">
                <a:solidFill>
                  <a:srgbClr val="000000"/>
                </a:solidFill>
                <a:latin typeface="Arial"/>
              </a:rPr>
              <a:t>Kliknij, aby edytować format tekstu tytułu</a:t>
            </a: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800" b="0" strike="noStrike" spc="-1">
                <a:solidFill>
                  <a:srgbClr val="000000"/>
                </a:solidFill>
                <a:latin typeface="Arial"/>
              </a:rPr>
              <a:t>Kliknij, aby edytować format tekstu konspektu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000" b="0" strike="noStrike" spc="-1">
                <a:solidFill>
                  <a:srgbClr val="000000"/>
                </a:solidFill>
                <a:latin typeface="Arial"/>
              </a:rPr>
              <a:t>Drugi poziom konspektu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</a:rPr>
              <a:t>Trzeci poziom konspektu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</a:rPr>
              <a:t>Czwarty poziom konspektu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latin typeface="Arial"/>
              </a:rPr>
              <a:t>Piąty poziom konspektu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latin typeface="Arial"/>
              </a:rPr>
              <a:t>Szósty poziom konspektu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latin typeface="Arial"/>
              </a:rPr>
              <a:t>Siódmy poziom konspektu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rostokąt 83"/>
          <p:cNvSpPr/>
          <p:nvPr/>
        </p:nvSpPr>
        <p:spPr>
          <a:xfrm>
            <a:off x="0" y="5400000"/>
            <a:ext cx="10078920" cy="26892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7" name="Prostokąt 84"/>
          <p:cNvSpPr/>
          <p:nvPr/>
        </p:nvSpPr>
        <p:spPr>
          <a:xfrm>
            <a:off x="0" y="0"/>
            <a:ext cx="10078920" cy="121392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8" name="Owal 85"/>
          <p:cNvSpPr/>
          <p:nvPr/>
        </p:nvSpPr>
        <p:spPr>
          <a:xfrm>
            <a:off x="9315000" y="5175000"/>
            <a:ext cx="448920" cy="448920"/>
          </a:xfrm>
          <a:prstGeom prst="ellipse">
            <a:avLst/>
          </a:prstGeom>
          <a:solidFill>
            <a:srgbClr val="1ABC9C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9" name="Prostokąt 86"/>
          <p:cNvSpPr/>
          <p:nvPr/>
        </p:nvSpPr>
        <p:spPr>
          <a:xfrm>
            <a:off x="9180000" y="5130000"/>
            <a:ext cx="718920" cy="538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fld id="{61FC7C65-33DD-475B-A02B-3863F897BDDA}" type="slidenum">
              <a:rPr lang="pl-PL" sz="2400" b="1" strike="noStrike" spc="-1">
                <a:solidFill>
                  <a:srgbClr val="FFFFFF"/>
                </a:solidFill>
                <a:latin typeface="Source Sans Pro Black"/>
                <a:ea typeface="DejaVu Sans"/>
              </a:rPr>
              <a:t>‹#›</a:t>
            </a:fld>
            <a:endParaRPr lang="pl-PL" sz="2400" b="0" strike="noStrike" spc="-1">
              <a:latin typeface="Arial"/>
            </a:endParaRPr>
          </a:p>
        </p:txBody>
      </p:sp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pl-PL" sz="1800" b="0" strike="noStrike" spc="-1">
                <a:solidFill>
                  <a:srgbClr val="000000"/>
                </a:solidFill>
                <a:latin typeface="Arial"/>
              </a:rPr>
              <a:t>Kliknij, aby edytować format tekstu tytułu</a:t>
            </a:r>
          </a:p>
        </p:txBody>
      </p:sp>
      <p:sp>
        <p:nvSpPr>
          <p:cNvPr id="1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800" b="0" strike="noStrike" spc="-1">
                <a:solidFill>
                  <a:srgbClr val="000000"/>
                </a:solidFill>
                <a:latin typeface="Arial"/>
              </a:rPr>
              <a:t>Kliknij, aby edytować format tekstu konspektu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000" b="0" strike="noStrike" spc="-1">
                <a:solidFill>
                  <a:srgbClr val="000000"/>
                </a:solidFill>
                <a:latin typeface="Arial"/>
              </a:rPr>
              <a:t>Drugi poziom konspektu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</a:rPr>
              <a:t>Trzeci poziom konspektu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</a:rPr>
              <a:t>Czwarty poziom konspektu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latin typeface="Arial"/>
              </a:rPr>
              <a:t>Piąty poziom konspektu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latin typeface="Arial"/>
              </a:rPr>
              <a:t>Szósty poziom konspektu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latin typeface="Arial"/>
              </a:rPr>
              <a:t>Siódmy poziom konspektu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rostokąt 127"/>
          <p:cNvSpPr/>
          <p:nvPr/>
        </p:nvSpPr>
        <p:spPr>
          <a:xfrm>
            <a:off x="0" y="5400000"/>
            <a:ext cx="10078920" cy="26892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9" name="Prostokąt 128"/>
          <p:cNvSpPr/>
          <p:nvPr/>
        </p:nvSpPr>
        <p:spPr>
          <a:xfrm>
            <a:off x="0" y="0"/>
            <a:ext cx="10078920" cy="121392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0" name="Owal 129"/>
          <p:cNvSpPr/>
          <p:nvPr/>
        </p:nvSpPr>
        <p:spPr>
          <a:xfrm>
            <a:off x="9315000" y="5175000"/>
            <a:ext cx="448920" cy="448920"/>
          </a:xfrm>
          <a:prstGeom prst="ellipse">
            <a:avLst/>
          </a:prstGeom>
          <a:solidFill>
            <a:srgbClr val="1ABC9C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1" name="Prostokąt 130"/>
          <p:cNvSpPr/>
          <p:nvPr/>
        </p:nvSpPr>
        <p:spPr>
          <a:xfrm>
            <a:off x="9180000" y="5130000"/>
            <a:ext cx="718920" cy="538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fld id="{D5601733-719F-4543-952A-DB64EF2FA556}" type="slidenum">
              <a:rPr lang="pl-PL" sz="2400" b="1" strike="noStrike" spc="-1">
                <a:solidFill>
                  <a:srgbClr val="FFFFFF"/>
                </a:solidFill>
                <a:latin typeface="Source Sans Pro Black"/>
                <a:ea typeface="DejaVu Sans"/>
              </a:rPr>
              <a:t>‹#›</a:t>
            </a:fld>
            <a:endParaRPr lang="pl-PL" sz="2400" b="0" strike="noStrike" spc="-1">
              <a:latin typeface="Arial"/>
            </a:endParaRPr>
          </a:p>
        </p:txBody>
      </p:sp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pl-PL" sz="1800" b="0" strike="noStrike" spc="-1">
                <a:solidFill>
                  <a:srgbClr val="000000"/>
                </a:solidFill>
                <a:latin typeface="Arial"/>
              </a:rPr>
              <a:t>Kliknij, aby edytować format tekstu tytułu</a:t>
            </a:r>
          </a:p>
        </p:txBody>
      </p:sp>
      <p:sp>
        <p:nvSpPr>
          <p:cNvPr id="17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800" b="0" strike="noStrike" spc="-1">
                <a:solidFill>
                  <a:srgbClr val="000000"/>
                </a:solidFill>
                <a:latin typeface="Arial"/>
              </a:rPr>
              <a:t>Kliknij, aby edytować format tekstu konspektu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000" b="0" strike="noStrike" spc="-1">
                <a:solidFill>
                  <a:srgbClr val="000000"/>
                </a:solidFill>
                <a:latin typeface="Arial"/>
              </a:rPr>
              <a:t>Drugi poziom konspektu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</a:rPr>
              <a:t>Trzeci poziom konspektu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</a:rPr>
              <a:t>Czwarty poziom konspektu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latin typeface="Arial"/>
              </a:rPr>
              <a:t>Piąty poziom konspektu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latin typeface="Arial"/>
              </a:rPr>
              <a:t>Szósty poziom konspektu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latin typeface="Arial"/>
              </a:rPr>
              <a:t>Siódmy poziom konspektu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PlaceHolder 1"/>
          <p:cNvSpPr>
            <a:spLocks noGrp="1"/>
          </p:cNvSpPr>
          <p:nvPr>
            <p:ph type="title"/>
          </p:nvPr>
        </p:nvSpPr>
        <p:spPr>
          <a:xfrm>
            <a:off x="360000" y="22320"/>
            <a:ext cx="9358920" cy="1124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  <a:tab pos="447840" algn="l"/>
                <a:tab pos="896760" algn="l"/>
                <a:tab pos="1346040" algn="l"/>
                <a:tab pos="1795320" algn="l"/>
                <a:tab pos="2244600" algn="l"/>
                <a:tab pos="2693880" algn="l"/>
                <a:tab pos="3143160" algn="l"/>
                <a:tab pos="3592440" algn="l"/>
                <a:tab pos="4041720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80" algn="l"/>
                <a:tab pos="7635960" algn="l"/>
                <a:tab pos="8085240" algn="l"/>
                <a:tab pos="8534520" algn="l"/>
                <a:tab pos="8983800" algn="l"/>
              </a:tabLst>
            </a:pPr>
            <a:r>
              <a:rPr lang="pl-PL" sz="3200" b="1" spc="-1" dirty="0">
                <a:solidFill>
                  <a:srgbClr val="FFFFFF"/>
                </a:solidFill>
                <a:latin typeface="Times New Roman"/>
                <a:ea typeface="Microsoft YaHei"/>
              </a:rPr>
              <a:t>Komisariat Policji w Zawadzkiem</a:t>
            </a:r>
            <a:endParaRPr lang="pl-PL" sz="2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1" name="Prostokąt 171"/>
          <p:cNvSpPr/>
          <p:nvPr/>
        </p:nvSpPr>
        <p:spPr>
          <a:xfrm>
            <a:off x="228600" y="488160"/>
            <a:ext cx="4427640" cy="763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2" name="Prostokąt 172"/>
          <p:cNvSpPr/>
          <p:nvPr/>
        </p:nvSpPr>
        <p:spPr>
          <a:xfrm>
            <a:off x="7309080" y="716040"/>
            <a:ext cx="2590560" cy="342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3" name="Prostokąt 173"/>
          <p:cNvSpPr/>
          <p:nvPr/>
        </p:nvSpPr>
        <p:spPr>
          <a:xfrm>
            <a:off x="6512760" y="197640"/>
            <a:ext cx="3965400" cy="342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4" name="pole tekstowe 3"/>
          <p:cNvSpPr/>
          <p:nvPr/>
        </p:nvSpPr>
        <p:spPr>
          <a:xfrm>
            <a:off x="1371600" y="2023560"/>
            <a:ext cx="184320" cy="369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15" name="Obraz 4"/>
          <p:cNvPicPr/>
          <p:nvPr/>
        </p:nvPicPr>
        <p:blipFill>
          <a:blip r:embed="rId2"/>
          <a:stretch/>
        </p:blipFill>
        <p:spPr>
          <a:xfrm>
            <a:off x="-360" y="1199160"/>
            <a:ext cx="10080360" cy="4449070"/>
          </a:xfrm>
          <a:prstGeom prst="rect">
            <a:avLst/>
          </a:prstGeom>
          <a:ln w="0">
            <a:noFill/>
          </a:ln>
        </p:spPr>
      </p:pic>
      <p:sp>
        <p:nvSpPr>
          <p:cNvPr id="216" name="Prostokąt 5"/>
          <p:cNvSpPr/>
          <p:nvPr/>
        </p:nvSpPr>
        <p:spPr>
          <a:xfrm>
            <a:off x="6625080" y="4754520"/>
            <a:ext cx="3083760" cy="396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l-PL" sz="2000" b="1" strike="noStrike" spc="49">
                <a:solidFill>
                  <a:srgbClr val="EEECE1"/>
                </a:solidFill>
                <a:latin typeface="Times New Roman"/>
                <a:ea typeface="Microsoft YaHei"/>
              </a:rPr>
              <a:t>asp. szt. Sławomir Łyżwa</a:t>
            </a:r>
            <a:endParaRPr lang="pl-PL" sz="2000" b="0" strike="noStrike" spc="-1">
              <a:latin typeface="Arial"/>
            </a:endParaRPr>
          </a:p>
        </p:txBody>
      </p:sp>
      <p:sp>
        <p:nvSpPr>
          <p:cNvPr id="217" name="Prostokąt 6"/>
          <p:cNvSpPr/>
          <p:nvPr/>
        </p:nvSpPr>
        <p:spPr>
          <a:xfrm>
            <a:off x="207609" y="4805280"/>
            <a:ext cx="4828181" cy="36933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l-PL" sz="1800" b="1" strike="noStrike" spc="49" dirty="0">
                <a:solidFill>
                  <a:srgbClr val="EEECE1"/>
                </a:solidFill>
                <a:latin typeface="Arial"/>
                <a:ea typeface="DejaVu Sans"/>
              </a:rPr>
              <a:t>Strzelce Opolskie dnia </a:t>
            </a:r>
            <a:r>
              <a:rPr lang="pl-PL" b="1" spc="49" dirty="0">
                <a:solidFill>
                  <a:srgbClr val="EEECE1"/>
                </a:solidFill>
                <a:latin typeface="Arial"/>
                <a:ea typeface="DejaVu Sans"/>
              </a:rPr>
              <a:t>16 lutego </a:t>
            </a:r>
            <a:r>
              <a:rPr lang="pl-PL" sz="1800" b="1" strike="noStrike" spc="49" dirty="0">
                <a:solidFill>
                  <a:srgbClr val="EEECE1"/>
                </a:solidFill>
                <a:latin typeface="Arial"/>
                <a:ea typeface="DejaVu Sans"/>
              </a:rPr>
              <a:t> 2026r. </a:t>
            </a:r>
            <a:endParaRPr lang="pl-PL" sz="1800" b="0" strike="noStrike" spc="-1" dirty="0">
              <a:latin typeface="Arial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PlaceHolder 1"/>
          <p:cNvSpPr>
            <a:spLocks noGrp="1"/>
          </p:cNvSpPr>
          <p:nvPr>
            <p:ph type="title"/>
          </p:nvPr>
        </p:nvSpPr>
        <p:spPr>
          <a:xfrm>
            <a:off x="360000" y="225720"/>
            <a:ext cx="9358920" cy="71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l-PL" sz="2700" b="1" strike="noStrike" spc="-1">
                <a:solidFill>
                  <a:srgbClr val="FFFFFF"/>
                </a:solidFill>
                <a:latin typeface="Source Sans Pro Black"/>
                <a:ea typeface="DejaVu Sans"/>
              </a:rPr>
              <a:t>Komisariat Policji w Zawadzkiem</a:t>
            </a:r>
            <a:endParaRPr lang="pl-PL" sz="2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1" name="PlaceHolder 2"/>
          <p:cNvSpPr>
            <a:spLocks noGrp="1"/>
          </p:cNvSpPr>
          <p:nvPr>
            <p:ph/>
          </p:nvPr>
        </p:nvSpPr>
        <p:spPr>
          <a:xfrm>
            <a:off x="180000" y="2565000"/>
            <a:ext cx="5220000" cy="1753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0000"/>
          </a:bodyPr>
          <a:lstStyle/>
          <a:p>
            <a:pPr marL="432000" indent="-324000">
              <a:lnSpc>
                <a:spcPct val="100000"/>
              </a:lnSpc>
              <a:spcBef>
                <a:spcPts val="1001"/>
              </a:spcBef>
              <a:spcAft>
                <a:spcPts val="1057"/>
              </a:spcAft>
              <a:buClr>
                <a:srgbClr val="2C3E50"/>
              </a:buClr>
              <a:buSzPct val="45000"/>
              <a:buFont typeface="Wingdings" charset="2"/>
              <a:buChar char=""/>
            </a:pPr>
            <a:r>
              <a:rPr lang="pl-PL" sz="2400" b="1" strike="noStrike" spc="-1">
                <a:solidFill>
                  <a:srgbClr val="2C3E50"/>
                </a:solidFill>
                <a:latin typeface="Source Sans Pro Semibold"/>
                <a:ea typeface="DejaVu Sans"/>
              </a:rPr>
              <a:t>W 2025 roku dzielnicowi tutejszego komisariatu przeprowadzili 496  spotkań              w ramach prewencji kryminalnej,                              jak i z mieszkańcami podległego rejonu,               to o 66 spotkań mniej niż w roku poprzednim</a:t>
            </a:r>
            <a:endParaRPr lang="pl-PL" sz="2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52" name="Obraz 207"/>
          <p:cNvPicPr/>
          <p:nvPr/>
        </p:nvPicPr>
        <p:blipFill>
          <a:blip r:embed="rId2"/>
          <a:stretch/>
        </p:blipFill>
        <p:spPr>
          <a:xfrm>
            <a:off x="6120000" y="1484640"/>
            <a:ext cx="3058920" cy="1567440"/>
          </a:xfrm>
          <a:prstGeom prst="rect">
            <a:avLst/>
          </a:prstGeom>
          <a:ln w="0">
            <a:noFill/>
          </a:ln>
        </p:spPr>
      </p:pic>
      <p:pic>
        <p:nvPicPr>
          <p:cNvPr id="253" name="Obraz 208"/>
          <p:cNvPicPr/>
          <p:nvPr/>
        </p:nvPicPr>
        <p:blipFill>
          <a:blip r:embed="rId3"/>
          <a:stretch/>
        </p:blipFill>
        <p:spPr>
          <a:xfrm>
            <a:off x="6087600" y="3249720"/>
            <a:ext cx="3091320" cy="17892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PlaceHolder 1"/>
          <p:cNvSpPr>
            <a:spLocks noGrp="1"/>
          </p:cNvSpPr>
          <p:nvPr>
            <p:ph type="title"/>
          </p:nvPr>
        </p:nvSpPr>
        <p:spPr>
          <a:xfrm>
            <a:off x="360000" y="225720"/>
            <a:ext cx="9358920" cy="853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l-PL" sz="2700" b="1" strike="noStrike" spc="-1">
                <a:solidFill>
                  <a:srgbClr val="FFFFFF"/>
                </a:solidFill>
                <a:latin typeface="Source Sans Pro Black"/>
                <a:ea typeface="DejaVu Sans"/>
              </a:rPr>
              <a:t>Komisariat Policji w Zawadzkiem</a:t>
            </a:r>
            <a:endParaRPr lang="pl-PL" sz="2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5" name="PlaceHolder 2"/>
          <p:cNvSpPr>
            <a:spLocks noGrp="1"/>
          </p:cNvSpPr>
          <p:nvPr>
            <p:ph/>
          </p:nvPr>
        </p:nvSpPr>
        <p:spPr>
          <a:xfrm>
            <a:off x="360000" y="1260720"/>
            <a:ext cx="6118920" cy="377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100000"/>
              </a:lnSpc>
              <a:spcBef>
                <a:spcPts val="1001"/>
              </a:spcBef>
              <a:spcAft>
                <a:spcPts val="1057"/>
              </a:spcAft>
              <a:buClr>
                <a:srgbClr val="2C3E50"/>
              </a:buClr>
              <a:buSzPct val="45000"/>
              <a:buFont typeface="Wingdings" charset="2"/>
              <a:buChar char=""/>
            </a:pPr>
            <a:r>
              <a:rPr lang="pl-PL" sz="2200" b="1" strike="noStrike" spc="-1">
                <a:solidFill>
                  <a:srgbClr val="2C3E50"/>
                </a:solidFill>
                <a:latin typeface="Source Sans Pro Semibold"/>
                <a:ea typeface="DejaVu Sans"/>
              </a:rPr>
              <a:t>Bezpieczeństwo w Ruchu drogowym na terenie działania Komisariatu</a:t>
            </a:r>
            <a:r>
              <a:rPr lang="pl-PL" sz="2400" b="1" strike="noStrike" spc="-1">
                <a:solidFill>
                  <a:srgbClr val="2C3E50"/>
                </a:solidFill>
                <a:latin typeface="Source Sans Pro Semibold"/>
                <a:ea typeface="DejaVu Sans"/>
              </a:rPr>
              <a:t> </a:t>
            </a:r>
            <a:endParaRPr lang="pl-PL" sz="2400" b="0" strike="noStrike" spc="-1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256" name="Tabela 211"/>
          <p:cNvGraphicFramePr/>
          <p:nvPr>
            <p:extLst>
              <p:ext uri="{D42A27DB-BD31-4B8C-83A1-F6EECF244321}">
                <p14:modId xmlns:p14="http://schemas.microsoft.com/office/powerpoint/2010/main" val="228686016"/>
              </p:ext>
            </p:extLst>
          </p:nvPr>
        </p:nvGraphicFramePr>
        <p:xfrm>
          <a:off x="301320" y="2178000"/>
          <a:ext cx="6507360" cy="1063680"/>
        </p:xfrm>
        <a:graphic>
          <a:graphicData uri="http://schemas.openxmlformats.org/drawingml/2006/table">
            <a:tbl>
              <a:tblPr/>
              <a:tblGrid>
                <a:gridCol w="695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6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5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6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95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64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258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2584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47400">
                <a:tc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2024</a:t>
                      </a:r>
                      <a:endParaRPr lang="pl-PL" sz="8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2025</a:t>
                      </a:r>
                      <a:endParaRPr lang="pl-PL" sz="8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52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Liczba zdarzeń</a:t>
                      </a:r>
                      <a:endParaRPr lang="pl-PL" sz="8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Liczba wypadków</a:t>
                      </a:r>
                      <a:endParaRPr lang="pl-PL" sz="8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Liczba rannych w zdarzeniu</a:t>
                      </a:r>
                      <a:endParaRPr lang="pl-PL" sz="8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Liczba zabitych w zdarzeniu</a:t>
                      </a:r>
                      <a:endParaRPr lang="pl-PL" sz="8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Liczba zdarzeń</a:t>
                      </a:r>
                      <a:endParaRPr lang="pl-PL" sz="8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Liczba wypadków</a:t>
                      </a:r>
                      <a:endParaRPr lang="pl-PL" sz="8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Liczba rannych w zdarzeniu</a:t>
                      </a:r>
                      <a:endParaRPr lang="pl-PL" sz="8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Liczba zabitych w zdarzeniu</a:t>
                      </a:r>
                      <a:endParaRPr lang="pl-PL" sz="8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62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100" b="0" strike="noStrike" spc="-1" dirty="0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116</a:t>
                      </a:r>
                      <a:endParaRPr lang="pl-PL" sz="1100" b="0" strike="noStrike" spc="-1" dirty="0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100" b="0" strike="noStrike" spc="-1" dirty="0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5</a:t>
                      </a:r>
                      <a:endParaRPr lang="pl-PL" sz="1100" b="0" strike="noStrike" spc="-1" dirty="0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100" b="0" strike="noStrike" spc="-1" dirty="0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4</a:t>
                      </a:r>
                      <a:endParaRPr lang="pl-PL" sz="1100" b="0" strike="noStrike" spc="-1" dirty="0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100" b="0" strike="noStrike" spc="-1" dirty="0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1</a:t>
                      </a:r>
                      <a:endParaRPr lang="pl-PL" sz="1100" b="0" strike="noStrike" spc="-1" dirty="0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100" b="0" strike="noStrike" spc="-1" dirty="0">
                          <a:latin typeface="Arial"/>
                        </a:rPr>
                        <a:t>155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100" b="0" strike="noStrike" spc="-1" dirty="0">
                          <a:latin typeface="Arial"/>
                        </a:rPr>
                        <a:t>3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100" b="0" strike="noStrike" spc="-1" dirty="0">
                          <a:latin typeface="Arial"/>
                        </a:rPr>
                        <a:t>8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100" b="0" strike="noStrike" spc="-1" dirty="0">
                          <a:latin typeface="Arial"/>
                        </a:rPr>
                        <a:t>0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57" name="Prostokąt 212"/>
          <p:cNvSpPr/>
          <p:nvPr/>
        </p:nvSpPr>
        <p:spPr>
          <a:xfrm>
            <a:off x="340920" y="3240000"/>
            <a:ext cx="6298920" cy="2076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pl-PL" sz="1600" b="0" strike="noStrike" spc="-1">
                <a:solidFill>
                  <a:srgbClr val="000000"/>
                </a:solidFill>
                <a:latin typeface="Arial"/>
                <a:ea typeface="DejaVu Sans"/>
              </a:rPr>
              <a:t>Z powyższej tabeli wynika, że odnotowano wzrost zdarzeń drogowych na terenie jednostki o 39 zdarzeń. </a:t>
            </a:r>
            <a:endParaRPr lang="pl-PL" sz="16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pl-PL" sz="1600" b="0" strike="noStrike" spc="-1">
                <a:solidFill>
                  <a:srgbClr val="000000"/>
                </a:solidFill>
                <a:latin typeface="Arial"/>
                <a:ea typeface="DejaVu Sans"/>
              </a:rPr>
              <a:t>Nie mniej jednak liczba wypadków utrzymuje się na podobnym poziomie,  wzrosła natomiast  nieznacznie liczba rannych.                         Na szczęście w ubiegłym roku nie odnotowano zdarzeń drogowych ze skutkiem śmiertelnym.</a:t>
            </a:r>
            <a:endParaRPr lang="pl-PL" sz="16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l-PL" sz="1600" b="0" strike="noStrike" spc="-1">
              <a:latin typeface="Arial"/>
            </a:endParaRPr>
          </a:p>
        </p:txBody>
      </p:sp>
      <p:pic>
        <p:nvPicPr>
          <p:cNvPr id="258" name="Obraz 214"/>
          <p:cNvPicPr/>
          <p:nvPr/>
        </p:nvPicPr>
        <p:blipFill>
          <a:blip r:embed="rId2"/>
          <a:stretch/>
        </p:blipFill>
        <p:spPr>
          <a:xfrm>
            <a:off x="7005960" y="1399320"/>
            <a:ext cx="2760840" cy="1656000"/>
          </a:xfrm>
          <a:prstGeom prst="rect">
            <a:avLst/>
          </a:prstGeom>
          <a:ln w="0">
            <a:noFill/>
          </a:ln>
        </p:spPr>
      </p:pic>
      <p:pic>
        <p:nvPicPr>
          <p:cNvPr id="259" name="Obraz 1"/>
          <p:cNvPicPr/>
          <p:nvPr/>
        </p:nvPicPr>
        <p:blipFill>
          <a:blip r:embed="rId3"/>
          <a:stretch/>
        </p:blipFill>
        <p:spPr>
          <a:xfrm>
            <a:off x="7080840" y="3375720"/>
            <a:ext cx="2761920" cy="16570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PlaceHolder 1"/>
          <p:cNvSpPr>
            <a:spLocks noGrp="1"/>
          </p:cNvSpPr>
          <p:nvPr>
            <p:ph type="title"/>
          </p:nvPr>
        </p:nvSpPr>
        <p:spPr>
          <a:xfrm>
            <a:off x="360000" y="225720"/>
            <a:ext cx="9358920" cy="71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l-PL" sz="2700" b="1" strike="noStrike" spc="-1">
                <a:solidFill>
                  <a:srgbClr val="FFFFFF"/>
                </a:solidFill>
                <a:latin typeface="Source Sans Pro Black"/>
                <a:ea typeface="DejaVu Sans"/>
              </a:rPr>
              <a:t>Komisariat Policji w Zawadzkiem</a:t>
            </a:r>
            <a:endParaRPr lang="pl-PL" sz="2700" b="0" strike="noStrike" spc="-1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261" name="Tabela 216"/>
          <p:cNvGraphicFramePr/>
          <p:nvPr/>
        </p:nvGraphicFramePr>
        <p:xfrm>
          <a:off x="385560" y="2245680"/>
          <a:ext cx="4654080" cy="1077840"/>
        </p:xfrm>
        <a:graphic>
          <a:graphicData uri="http://schemas.openxmlformats.org/drawingml/2006/table">
            <a:tbl>
              <a:tblPr/>
              <a:tblGrid>
                <a:gridCol w="1143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9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9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1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632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Rok 2024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Rok 2025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6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zdarzenia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wypadki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zdarzenia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6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wypadki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6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7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1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800" b="0" strike="noStrike" spc="-1">
                          <a:latin typeface="Arial"/>
                        </a:rPr>
                        <a:t>5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800" b="0" strike="noStrike" spc="-1">
                          <a:latin typeface="Arial"/>
                        </a:rPr>
                        <a:t>1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62" name="PlaceHolder 2"/>
          <p:cNvSpPr>
            <a:spLocks noGrp="1"/>
          </p:cNvSpPr>
          <p:nvPr>
            <p:ph/>
          </p:nvPr>
        </p:nvSpPr>
        <p:spPr>
          <a:xfrm>
            <a:off x="360000" y="1305000"/>
            <a:ext cx="9538920" cy="853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100000"/>
              </a:lnSpc>
              <a:spcBef>
                <a:spcPts val="1001"/>
              </a:spcBef>
              <a:spcAft>
                <a:spcPts val="1057"/>
              </a:spcAft>
              <a:buClr>
                <a:srgbClr val="2C3E50"/>
              </a:buClr>
              <a:buSzPct val="45000"/>
              <a:buFont typeface="Wingdings" charset="2"/>
              <a:buChar char=""/>
            </a:pPr>
            <a:r>
              <a:rPr lang="pl-PL" sz="2400" b="1" strike="noStrike" spc="-1">
                <a:solidFill>
                  <a:srgbClr val="2C3E50"/>
                </a:solidFill>
                <a:latin typeface="Source Sans Pro Semibold"/>
                <a:ea typeface="DejaVu Sans"/>
              </a:rPr>
              <a:t>Ilość zdarzeń spowodowanych przez nietrzeźwych uczestników ruchu drogowego</a:t>
            </a:r>
            <a:endParaRPr lang="pl-PL" sz="2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63" name="Obraz 218"/>
          <p:cNvPicPr/>
          <p:nvPr/>
        </p:nvPicPr>
        <p:blipFill>
          <a:blip r:embed="rId2"/>
          <a:stretch/>
        </p:blipFill>
        <p:spPr>
          <a:xfrm>
            <a:off x="5220000" y="2340000"/>
            <a:ext cx="4343400" cy="2338920"/>
          </a:xfrm>
          <a:prstGeom prst="rect">
            <a:avLst/>
          </a:prstGeom>
          <a:ln w="0">
            <a:noFill/>
          </a:ln>
        </p:spPr>
      </p:pic>
      <p:sp>
        <p:nvSpPr>
          <p:cNvPr id="264" name="Prostokąt 219"/>
          <p:cNvSpPr/>
          <p:nvPr/>
        </p:nvSpPr>
        <p:spPr>
          <a:xfrm>
            <a:off x="720000" y="3600000"/>
            <a:ext cx="4138920" cy="1369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W porównaniu do roku poprzedniego, odnotowano na terenie działania jednostki o 2 zdarzenia mniej z udziałem nietrzeźwego kierującego.</a:t>
            </a:r>
            <a:endParaRPr lang="pl-PL" sz="1800" b="0" strike="noStrike" spc="-1">
              <a:latin typeface="Arial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PlaceHolder 1"/>
          <p:cNvSpPr>
            <a:spLocks noGrp="1"/>
          </p:cNvSpPr>
          <p:nvPr>
            <p:ph type="title"/>
          </p:nvPr>
        </p:nvSpPr>
        <p:spPr>
          <a:xfrm>
            <a:off x="360000" y="225720"/>
            <a:ext cx="9358920" cy="71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l-PL" sz="2700" b="1" strike="noStrike" spc="-1">
                <a:solidFill>
                  <a:srgbClr val="FFFFFF"/>
                </a:solidFill>
                <a:latin typeface="Source Sans Pro Black"/>
                <a:ea typeface="DejaVu Sans"/>
              </a:rPr>
              <a:t>Komisariat Policji w Zawadzkiem</a:t>
            </a:r>
            <a:endParaRPr lang="pl-PL" sz="2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6" name="PlaceHolder 2"/>
          <p:cNvSpPr>
            <a:spLocks noGrp="1"/>
          </p:cNvSpPr>
          <p:nvPr>
            <p:ph/>
          </p:nvPr>
        </p:nvSpPr>
        <p:spPr>
          <a:xfrm>
            <a:off x="360000" y="1485000"/>
            <a:ext cx="4566240" cy="3287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100000"/>
              </a:lnSpc>
              <a:spcBef>
                <a:spcPts val="1001"/>
              </a:spcBef>
              <a:spcAft>
                <a:spcPts val="1057"/>
              </a:spcAft>
              <a:buClr>
                <a:srgbClr val="2C3E50"/>
              </a:buClr>
              <a:buSzPct val="45000"/>
              <a:buFont typeface="Wingdings" charset="2"/>
              <a:buChar char=""/>
            </a:pPr>
            <a:r>
              <a:rPr lang="pl-PL" sz="2000" b="1" strike="noStrike" spc="-1">
                <a:solidFill>
                  <a:srgbClr val="2C3E50"/>
                </a:solidFill>
                <a:latin typeface="Source Sans Pro Semibold"/>
                <a:ea typeface="DejaVu Sans"/>
              </a:rPr>
              <a:t>Na terenie działania jednostki                w ubiegłym roku ujawniono nietrzeźwych kierujących:</a:t>
            </a:r>
            <a:endParaRPr lang="pl-PL" sz="2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67" name="Obraz 222"/>
          <p:cNvPicPr/>
          <p:nvPr/>
        </p:nvPicPr>
        <p:blipFill>
          <a:blip r:embed="rId2"/>
          <a:stretch/>
        </p:blipFill>
        <p:spPr>
          <a:xfrm>
            <a:off x="5580000" y="1484640"/>
            <a:ext cx="3598920" cy="1567440"/>
          </a:xfrm>
          <a:prstGeom prst="rect">
            <a:avLst/>
          </a:prstGeom>
          <a:ln w="0">
            <a:noFill/>
          </a:ln>
        </p:spPr>
      </p:pic>
      <p:pic>
        <p:nvPicPr>
          <p:cNvPr id="268" name="Obraz 223"/>
          <p:cNvPicPr/>
          <p:nvPr/>
        </p:nvPicPr>
        <p:blipFill>
          <a:blip r:embed="rId3"/>
          <a:stretch/>
        </p:blipFill>
        <p:spPr>
          <a:xfrm>
            <a:off x="5580000" y="3240000"/>
            <a:ext cx="3598920" cy="174744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269" name="Tabela 224"/>
          <p:cNvGraphicFramePr/>
          <p:nvPr/>
        </p:nvGraphicFramePr>
        <p:xfrm>
          <a:off x="281160" y="2719440"/>
          <a:ext cx="5075640" cy="2328840"/>
        </p:xfrm>
        <a:graphic>
          <a:graphicData uri="http://schemas.openxmlformats.org/drawingml/2006/table">
            <a:tbl>
              <a:tblPr/>
              <a:tblGrid>
                <a:gridCol w="1691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1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23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7760"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2024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2025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24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178 par 1 kk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33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800" b="0" strike="noStrike" spc="-1">
                          <a:latin typeface="Arial"/>
                        </a:rPr>
                        <a:t>19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73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87 par 1kw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0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800" b="0" strike="noStrike" spc="-1">
                          <a:latin typeface="Arial"/>
                        </a:rPr>
                        <a:t>2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39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87 par 1 a kw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10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800" b="0" strike="noStrike" spc="-1">
                          <a:latin typeface="Arial"/>
                        </a:rPr>
                        <a:t>6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77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87 par 2 kw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1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800" b="0" strike="noStrike" spc="-1">
                          <a:latin typeface="Arial"/>
                        </a:rPr>
                        <a:t>0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35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suma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44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800" b="0" strike="noStrike" spc="-1">
                          <a:latin typeface="Arial"/>
                        </a:rPr>
                        <a:t>27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Prostokąt 229"/>
          <p:cNvSpPr/>
          <p:nvPr/>
        </p:nvSpPr>
        <p:spPr>
          <a:xfrm>
            <a:off x="3240000" y="360000"/>
            <a:ext cx="3488400" cy="42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pl-PL" sz="2800" b="0" strike="noStrike" spc="-1">
                <a:solidFill>
                  <a:srgbClr val="FFFFFF"/>
                </a:solidFill>
                <a:latin typeface="Arial"/>
                <a:ea typeface="DejaVu Sans"/>
              </a:rPr>
              <a:t>Dziękuje za uwagę</a:t>
            </a:r>
            <a:endParaRPr lang="pl-PL" sz="2800" b="0" strike="noStrike" spc="-1">
              <a:latin typeface="Arial"/>
            </a:endParaRPr>
          </a:p>
        </p:txBody>
      </p:sp>
      <p:pic>
        <p:nvPicPr>
          <p:cNvPr id="271" name="Obraz 230"/>
          <p:cNvPicPr/>
          <p:nvPr/>
        </p:nvPicPr>
        <p:blipFill>
          <a:blip r:embed="rId2"/>
          <a:stretch/>
        </p:blipFill>
        <p:spPr>
          <a:xfrm>
            <a:off x="0" y="1080000"/>
            <a:ext cx="10080000" cy="45900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PlaceHolder 1"/>
          <p:cNvSpPr>
            <a:spLocks noGrp="1"/>
          </p:cNvSpPr>
          <p:nvPr>
            <p:ph type="title"/>
          </p:nvPr>
        </p:nvSpPr>
        <p:spPr>
          <a:xfrm>
            <a:off x="360000" y="225720"/>
            <a:ext cx="9358920" cy="71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l-PL" sz="2700" b="1" strike="noStrike" spc="-1">
                <a:solidFill>
                  <a:srgbClr val="FFFFFF"/>
                </a:solidFill>
                <a:latin typeface="Source Sans Pro Black"/>
                <a:ea typeface="DejaVu Sans"/>
              </a:rPr>
              <a:t>Komisariat Policji w Zawadzkiem</a:t>
            </a:r>
            <a:endParaRPr lang="pl-PL" sz="2700" b="0" strike="noStrike" spc="-1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220" name="Tabela 3"/>
          <p:cNvGraphicFramePr/>
          <p:nvPr/>
        </p:nvGraphicFramePr>
        <p:xfrm>
          <a:off x="49320" y="1080000"/>
          <a:ext cx="7137360" cy="4500000"/>
        </p:xfrm>
        <a:graphic>
          <a:graphicData uri="http://schemas.openxmlformats.org/drawingml/2006/table">
            <a:tbl>
              <a:tblPr/>
              <a:tblGrid>
                <a:gridCol w="2378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9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94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94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01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280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1" strike="noStrike" spc="-1">
                          <a:solidFill>
                            <a:srgbClr val="FFFFFF"/>
                          </a:solidFill>
                          <a:latin typeface="Arial"/>
                          <a:ea typeface="DejaVu Sans"/>
                        </a:rPr>
                        <a:t>przestępstwa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1" strike="noStrike" spc="-1">
                          <a:solidFill>
                            <a:srgbClr val="FFFFFF"/>
                          </a:solidFill>
                          <a:latin typeface="Arial"/>
                          <a:ea typeface="DejaVu Sans"/>
                        </a:rPr>
                        <a:t>Ilość wszczętych postępowań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1" strike="noStrike" spc="-1">
                          <a:solidFill>
                            <a:srgbClr val="FFFFFF"/>
                          </a:solidFill>
                          <a:latin typeface="Arial"/>
                          <a:ea typeface="DejaVu Sans"/>
                        </a:rPr>
                        <a:t>    wykrywalność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0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rok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   2024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    2025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    2024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    2025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74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ogólnie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    207     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     174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     74,38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     73,2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56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kryminalne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    130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     83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     66,36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     65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5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drogowe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     39       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      24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     100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      100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320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nietrzeźwi kierujący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     35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     19 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    100 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      100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21" name="Obraz 1"/>
          <p:cNvPicPr/>
          <p:nvPr/>
        </p:nvPicPr>
        <p:blipFill>
          <a:blip r:embed="rId2"/>
          <a:stretch/>
        </p:blipFill>
        <p:spPr>
          <a:xfrm>
            <a:off x="7186680" y="1644480"/>
            <a:ext cx="2786760" cy="30290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PlaceHolder 1"/>
          <p:cNvSpPr>
            <a:spLocks noGrp="1"/>
          </p:cNvSpPr>
          <p:nvPr>
            <p:ph type="title"/>
          </p:nvPr>
        </p:nvSpPr>
        <p:spPr>
          <a:xfrm>
            <a:off x="540000" y="180000"/>
            <a:ext cx="9358920" cy="71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l-PL" sz="2700" b="1" strike="noStrike" spc="-1">
                <a:solidFill>
                  <a:srgbClr val="FFFFFF"/>
                </a:solidFill>
                <a:latin typeface="Source Sans Pro Black"/>
                <a:ea typeface="DejaVu Sans"/>
              </a:rPr>
              <a:t>Komisariat Policji w Zawadzkiem </a:t>
            </a:r>
            <a:br/>
            <a:r>
              <a:rPr lang="pl-PL" sz="2700" b="1" strike="noStrike" spc="-1">
                <a:solidFill>
                  <a:srgbClr val="FFFFFF"/>
                </a:solidFill>
                <a:latin typeface="Source Sans Pro Black"/>
                <a:ea typeface="DejaVu Sans"/>
              </a:rPr>
              <a:t>Przestępstwa z wybranych 7 kategorii</a:t>
            </a:r>
            <a:endParaRPr lang="pl-PL" sz="2700" b="0" strike="noStrike" spc="-1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223" name="Tabela 1"/>
          <p:cNvGraphicFramePr/>
          <p:nvPr>
            <p:extLst>
              <p:ext uri="{D42A27DB-BD31-4B8C-83A1-F6EECF244321}">
                <p14:modId xmlns:p14="http://schemas.microsoft.com/office/powerpoint/2010/main" val="2294247662"/>
              </p:ext>
            </p:extLst>
          </p:nvPr>
        </p:nvGraphicFramePr>
        <p:xfrm>
          <a:off x="-33840" y="1222200"/>
          <a:ext cx="6650280" cy="4243320"/>
        </p:xfrm>
        <a:graphic>
          <a:graphicData uri="http://schemas.openxmlformats.org/drawingml/2006/table">
            <a:tbl>
              <a:tblPr/>
              <a:tblGrid>
                <a:gridCol w="1082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0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74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1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1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85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88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02400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Artykuł/Gmina</a:t>
                      </a:r>
                      <a:endParaRPr lang="pl-PL" sz="800" b="0" strike="noStrike" spc="-1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9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Zawadzkie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9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Kolonowskie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9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Jemielnica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188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Rok 2024</a:t>
                      </a:r>
                      <a:endParaRPr lang="pl-PL" sz="800" b="0" strike="noStrike" spc="-1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Rok 2025</a:t>
                      </a:r>
                      <a:endParaRPr lang="pl-PL" sz="800" b="0" strike="noStrike" spc="-1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Rok 2024</a:t>
                      </a:r>
                      <a:endParaRPr lang="pl-PL" sz="800" b="0" strike="noStrike" spc="-1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Rok 2025</a:t>
                      </a:r>
                      <a:endParaRPr lang="pl-PL" sz="800" b="0" strike="noStrike" spc="-1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Rok 2024</a:t>
                      </a:r>
                      <a:endParaRPr lang="pl-PL" sz="800" b="0" strike="noStrike" spc="-1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Rok 2025</a:t>
                      </a:r>
                      <a:endParaRPr lang="pl-PL" sz="800" b="0" strike="noStrike" spc="-1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752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9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Uszczerbek na zdrowiu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10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3</a:t>
                      </a:r>
                      <a:endParaRPr lang="pl-PL" sz="1000" b="0" strike="noStrike" spc="-1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10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2</a:t>
                      </a:r>
                      <a:endParaRPr lang="pl-PL" sz="1000" b="0" strike="noStrike" spc="-1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10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2</a:t>
                      </a:r>
                      <a:endParaRPr lang="pl-PL" sz="1000" b="0" strike="noStrike" spc="-1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10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1</a:t>
                      </a:r>
                      <a:endParaRPr lang="pl-PL" sz="1000" b="0" strike="noStrike" spc="-1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10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1</a:t>
                      </a:r>
                      <a:endParaRPr lang="pl-PL" sz="1000" b="0" strike="noStrike" spc="-1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10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0</a:t>
                      </a:r>
                      <a:endParaRPr lang="pl-PL" sz="1000" b="0" strike="noStrike" spc="-1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752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9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Kradzież z włamaniem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10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3</a:t>
                      </a:r>
                      <a:endParaRPr lang="pl-PL" sz="1000" b="0" strike="noStrike" spc="-1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10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3</a:t>
                      </a:r>
                      <a:endParaRPr lang="pl-PL" sz="1000" b="0" strike="noStrike" spc="-1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10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1</a:t>
                      </a:r>
                      <a:endParaRPr lang="pl-PL" sz="1000" b="0" strike="noStrike" spc="-1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10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4</a:t>
                      </a:r>
                      <a:endParaRPr lang="pl-PL" sz="1000" b="0" strike="noStrike" spc="-1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10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2</a:t>
                      </a:r>
                      <a:endParaRPr lang="pl-PL" sz="1000" b="0" strike="noStrike" spc="-1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10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0</a:t>
                      </a:r>
                      <a:endParaRPr lang="pl-PL" sz="1000" b="0" strike="noStrike" spc="-1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752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9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Kradzież cudzej rzeczy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10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17</a:t>
                      </a:r>
                      <a:endParaRPr lang="pl-PL" sz="1000" b="0" strike="noStrike" spc="-1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10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3</a:t>
                      </a:r>
                      <a:endParaRPr lang="pl-PL" sz="1000" b="0" strike="noStrike" spc="-1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10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3</a:t>
                      </a:r>
                      <a:endParaRPr lang="pl-PL" sz="1000" b="0" strike="noStrike" spc="-1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10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1</a:t>
                      </a:r>
                      <a:endParaRPr lang="pl-PL" sz="1000" b="0" strike="noStrike" spc="-1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10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4</a:t>
                      </a:r>
                      <a:endParaRPr lang="pl-PL" sz="1000" b="0" strike="noStrike" spc="-1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10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4</a:t>
                      </a:r>
                      <a:endParaRPr lang="pl-PL" sz="1000" b="0" strike="noStrike" spc="-1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64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9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Uszkodzenie mienia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10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2</a:t>
                      </a:r>
                      <a:endParaRPr lang="pl-PL" sz="1000" b="0" strike="noStrike" spc="-1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1000" b="0" strike="noStrike" spc="-1" dirty="0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           0 </a:t>
                      </a:r>
                      <a:endParaRPr lang="pl-PL" sz="1000" b="0" strike="noStrike" spc="-1" dirty="0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10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4</a:t>
                      </a:r>
                      <a:endParaRPr lang="pl-PL" sz="1000" b="0" strike="noStrike" spc="-1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10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0</a:t>
                      </a:r>
                      <a:endParaRPr lang="pl-PL" sz="1000" b="0" strike="noStrike" spc="-1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10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2</a:t>
                      </a:r>
                      <a:endParaRPr lang="pl-PL" sz="1000" b="0" strike="noStrike" spc="-1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10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0</a:t>
                      </a:r>
                      <a:endParaRPr lang="pl-PL" sz="1000" b="0" strike="noStrike" spc="-1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69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7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Rozbój, kradzież rozbój, wymuszenie rozbójnicze</a:t>
                      </a:r>
                      <a:endParaRPr lang="pl-PL" sz="700" b="0" strike="noStrike" spc="-1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10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0</a:t>
                      </a:r>
                      <a:endParaRPr lang="pl-PL" sz="1000" b="0" strike="noStrike" spc="-1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10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0</a:t>
                      </a:r>
                      <a:endParaRPr lang="pl-PL" sz="1000" b="0" strike="noStrike" spc="-1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10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1</a:t>
                      </a:r>
                      <a:endParaRPr lang="pl-PL" sz="1000" b="0" strike="noStrike" spc="-1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10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0</a:t>
                      </a:r>
                      <a:endParaRPr lang="pl-PL" sz="1000" b="0" strike="noStrike" spc="-1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10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0</a:t>
                      </a:r>
                      <a:endParaRPr lang="pl-PL" sz="1000" b="0" strike="noStrike" spc="-1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10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0</a:t>
                      </a:r>
                      <a:endParaRPr lang="pl-PL" sz="1000" b="0" strike="noStrike" spc="-1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328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9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Bójka, pobicie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10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2</a:t>
                      </a:r>
                      <a:endParaRPr lang="pl-PL" sz="1000" b="0" strike="noStrike" spc="-1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10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1</a:t>
                      </a:r>
                      <a:endParaRPr lang="pl-PL" sz="1000" b="0" strike="noStrike" spc="-1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10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0</a:t>
                      </a:r>
                      <a:endParaRPr lang="pl-PL" sz="1000" b="0" strike="noStrike" spc="-1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10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0</a:t>
                      </a:r>
                      <a:endParaRPr lang="pl-PL" sz="1000" b="0" strike="noStrike" spc="-1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10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1</a:t>
                      </a:r>
                      <a:endParaRPr lang="pl-PL" sz="1000" b="0" strike="noStrike" spc="-1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10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1</a:t>
                      </a:r>
                      <a:endParaRPr lang="pl-PL" sz="1000" b="0" strike="noStrike" spc="-1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9508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7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Kradzież i kradzież poprzez włamanie samochodu</a:t>
                      </a:r>
                      <a:endParaRPr lang="pl-PL" sz="700" b="0" strike="noStrike" spc="-1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9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0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10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0</a:t>
                      </a:r>
                      <a:endParaRPr lang="pl-PL" sz="1000" b="0" strike="noStrike" spc="-1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10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0</a:t>
                      </a:r>
                      <a:endParaRPr lang="pl-PL" sz="1000" b="0" strike="noStrike" spc="-1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10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0</a:t>
                      </a:r>
                      <a:endParaRPr lang="pl-PL" sz="1000" b="0" strike="noStrike" spc="-1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10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0</a:t>
                      </a:r>
                      <a:endParaRPr lang="pl-PL" sz="1000" b="0" strike="noStrike" spc="-1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10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0</a:t>
                      </a:r>
                      <a:endParaRPr lang="pl-PL" sz="1000" b="0" strike="noStrike" spc="-1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472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9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Razem</a:t>
                      </a:r>
                      <a:endParaRPr lang="pl-PL" sz="900" b="0" strike="noStrike" spc="-1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1000" b="0" strike="noStrike" spc="-1" dirty="0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27</a:t>
                      </a:r>
                      <a:endParaRPr lang="pl-PL" sz="1000" b="0" strike="noStrike" spc="-1" dirty="0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1000" b="0" strike="noStrike" spc="-1" dirty="0">
                          <a:solidFill>
                            <a:srgbClr val="000000"/>
                          </a:solidFill>
                          <a:latin typeface="Arial"/>
                        </a:rPr>
                        <a:t>9</a:t>
                      </a:r>
                      <a:endParaRPr lang="pl-PL" sz="1000" b="0" strike="noStrike" spc="-1" dirty="0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1000" b="0" strike="noStrike" spc="-1" dirty="0">
                          <a:solidFill>
                            <a:srgbClr val="000000"/>
                          </a:solidFill>
                          <a:latin typeface="Arial"/>
                        </a:rPr>
                        <a:t>11</a:t>
                      </a:r>
                      <a:endParaRPr lang="pl-PL" sz="1000" b="0" strike="noStrike" spc="-1" dirty="0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1000" b="0" strike="noStrike" spc="-1" dirty="0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  <a:endParaRPr lang="pl-PL" sz="1000" b="0" strike="noStrike" spc="-1" dirty="0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1000" b="0" strike="noStrike" spc="-1" dirty="0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 lang="pl-PL" sz="1000" b="0" strike="noStrike" spc="-1" dirty="0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1"/>
                        </a:spcAft>
                      </a:pPr>
                      <a:r>
                        <a:rPr lang="pl-PL" sz="1000" b="0" strike="noStrike" spc="-1" dirty="0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5</a:t>
                      </a:r>
                      <a:endParaRPr lang="pl-PL" sz="1000" b="0" strike="noStrike" spc="-1" dirty="0">
                        <a:latin typeface="Arial"/>
                      </a:endParaRPr>
                    </a:p>
                  </a:txBody>
                  <a:tcPr marL="53640" marR="53640"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pic>
        <p:nvPicPr>
          <p:cNvPr id="224" name="Obraz 1"/>
          <p:cNvPicPr/>
          <p:nvPr/>
        </p:nvPicPr>
        <p:blipFill>
          <a:blip r:embed="rId2"/>
          <a:stretch/>
        </p:blipFill>
        <p:spPr>
          <a:xfrm>
            <a:off x="6975000" y="1390320"/>
            <a:ext cx="2741760" cy="36558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PlaceHolder 1"/>
          <p:cNvSpPr>
            <a:spLocks noGrp="1"/>
          </p:cNvSpPr>
          <p:nvPr>
            <p:ph type="title"/>
          </p:nvPr>
        </p:nvSpPr>
        <p:spPr>
          <a:xfrm>
            <a:off x="360000" y="225720"/>
            <a:ext cx="9358920" cy="71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l-PL" sz="2700" b="1" strike="noStrike" spc="-1">
                <a:solidFill>
                  <a:srgbClr val="FFFFFF"/>
                </a:solidFill>
                <a:latin typeface="Source Sans Pro Black"/>
                <a:ea typeface="DejaVu Sans"/>
              </a:rPr>
              <a:t>Komisariat Policji w Zawadzkiem </a:t>
            </a:r>
            <a:br/>
            <a:r>
              <a:rPr lang="pl-PL" sz="2700" b="1" strike="noStrike" spc="-1">
                <a:solidFill>
                  <a:srgbClr val="FFFFFF"/>
                </a:solidFill>
                <a:latin typeface="Source Sans Pro Black"/>
                <a:ea typeface="DejaVu Sans"/>
              </a:rPr>
              <a:t>Przestępczość nieletnich</a:t>
            </a:r>
            <a:endParaRPr lang="pl-PL" sz="2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6" name="PlaceHolder 2"/>
          <p:cNvSpPr>
            <a:spLocks noGrp="1"/>
          </p:cNvSpPr>
          <p:nvPr>
            <p:ph/>
          </p:nvPr>
        </p:nvSpPr>
        <p:spPr>
          <a:xfrm>
            <a:off x="180000" y="1260000"/>
            <a:ext cx="7018920" cy="4003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 algn="just">
              <a:lnSpc>
                <a:spcPct val="150000"/>
              </a:lnSpc>
              <a:spcBef>
                <a:spcPts val="1400"/>
              </a:spcBef>
              <a:spcAft>
                <a:spcPts val="1001"/>
              </a:spcAft>
              <a:buClr>
                <a:srgbClr val="2C3E50"/>
              </a:buClr>
              <a:buSzPct val="45000"/>
              <a:buFont typeface="Wingdings" charset="2"/>
              <a:buChar char=""/>
            </a:pPr>
            <a:r>
              <a:rPr lang="pl-PL" sz="1200" b="1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Komisariat Policji w Zawadzkiem w roku 2025 przesłał do Sądu Rejonowego w Strzelcach Opolskich Wydział Rodzinny i Nieletnich, materiały dotyczące następujących czynów karalnych popełnionych przez osoby nieletnie:  </a:t>
            </a:r>
            <a:endParaRPr lang="pl-PL" sz="1200" b="0" strike="noStrike" spc="-1" dirty="0">
              <a:solidFill>
                <a:srgbClr val="000000"/>
              </a:solidFill>
              <a:latin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pl-PL" sz="2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RSD.166/25 – w sprawie pobicia nieletniego               w Zawadzkiem.– na chwilę obecną brak decyzji sądu rodzinnego</a:t>
            </a:r>
            <a:endParaRPr lang="pl-PL" sz="2400" b="0" strike="noStrike" spc="-1" dirty="0">
              <a:solidFill>
                <a:srgbClr val="000000"/>
              </a:solidFill>
              <a:latin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pl-PL" sz="2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RSD.65/25 – w sprawie doprowadzenie do obcowania płciowego z nieletnią   lat 14 przy użyciu przemocy  – na chwilę obecną brak decyzji sądu rodzinnego</a:t>
            </a:r>
            <a:endParaRPr lang="pl-PL" sz="24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1001"/>
              </a:spcBef>
              <a:spcAft>
                <a:spcPts val="1766"/>
              </a:spcAft>
            </a:pPr>
            <a:endParaRPr lang="pl-PL" sz="24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27" name="Obraz 183"/>
          <p:cNvPicPr/>
          <p:nvPr/>
        </p:nvPicPr>
        <p:blipFill>
          <a:blip r:embed="rId2"/>
          <a:stretch/>
        </p:blipFill>
        <p:spPr>
          <a:xfrm>
            <a:off x="7380000" y="3420000"/>
            <a:ext cx="2518920" cy="1801800"/>
          </a:xfrm>
          <a:prstGeom prst="rect">
            <a:avLst/>
          </a:prstGeom>
          <a:ln w="0">
            <a:noFill/>
          </a:ln>
        </p:spPr>
      </p:pic>
      <p:pic>
        <p:nvPicPr>
          <p:cNvPr id="228" name="Obraz 2"/>
          <p:cNvPicPr/>
          <p:nvPr/>
        </p:nvPicPr>
        <p:blipFill>
          <a:blip r:embed="rId3"/>
          <a:stretch/>
        </p:blipFill>
        <p:spPr>
          <a:xfrm>
            <a:off x="7380000" y="1463760"/>
            <a:ext cx="2518920" cy="18140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PlaceHolder 1"/>
          <p:cNvSpPr>
            <a:spLocks noGrp="1"/>
          </p:cNvSpPr>
          <p:nvPr>
            <p:ph type="title"/>
          </p:nvPr>
        </p:nvSpPr>
        <p:spPr>
          <a:xfrm>
            <a:off x="360000" y="225720"/>
            <a:ext cx="9358920" cy="71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l-PL" sz="2700" b="1" strike="noStrike" spc="-1">
                <a:solidFill>
                  <a:srgbClr val="FFFFFF"/>
                </a:solidFill>
                <a:latin typeface="Source Sans Pro Black"/>
                <a:ea typeface="DejaVu Sans"/>
              </a:rPr>
              <a:t>Komisariat Policji w Zawadzkiem</a:t>
            </a:r>
            <a:endParaRPr lang="pl-PL" sz="2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0" name="PlaceHolder 2"/>
          <p:cNvSpPr>
            <a:spLocks noGrp="1"/>
          </p:cNvSpPr>
          <p:nvPr>
            <p:ph/>
          </p:nvPr>
        </p:nvSpPr>
        <p:spPr>
          <a:xfrm>
            <a:off x="5220000" y="1440000"/>
            <a:ext cx="4566240" cy="377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5000"/>
          </a:bodyPr>
          <a:lstStyle/>
          <a:p>
            <a:pPr marL="432000" indent="-324000">
              <a:lnSpc>
                <a:spcPct val="100000"/>
              </a:lnSpc>
              <a:spcBef>
                <a:spcPts val="1001"/>
              </a:spcBef>
              <a:spcAft>
                <a:spcPts val="1057"/>
              </a:spcAft>
              <a:buClr>
                <a:srgbClr val="2C3E50"/>
              </a:buClr>
              <a:buSzPct val="45000"/>
              <a:buFont typeface="Wingdings" charset="2"/>
              <a:buChar char=""/>
            </a:pPr>
            <a:r>
              <a:rPr lang="pl-PL" sz="2400" b="1" strike="noStrike" spc="-1">
                <a:solidFill>
                  <a:srgbClr val="2C3E50"/>
                </a:solidFill>
                <a:latin typeface="Source Sans Pro Semibold"/>
                <a:ea typeface="DejaVu Sans"/>
              </a:rPr>
              <a:t>W związku z powyższym, osiągnięto następujące wyniki:</a:t>
            </a:r>
            <a:endParaRPr lang="pl-PL" sz="2400" b="0" strike="noStrike" spc="-1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001"/>
              </a:spcBef>
              <a:spcAft>
                <a:spcPts val="1057"/>
              </a:spcAft>
              <a:buClr>
                <a:srgbClr val="2C3E50"/>
              </a:buClr>
              <a:buSzPct val="45000"/>
              <a:buFont typeface="Wingdings" charset="2"/>
              <a:buChar char=""/>
            </a:pPr>
            <a:r>
              <a:rPr lang="pl-PL" sz="2400" b="1" strike="noStrike" spc="-1">
                <a:solidFill>
                  <a:srgbClr val="2C3E50"/>
                </a:solidFill>
                <a:latin typeface="Source Sans Pro Semibold"/>
                <a:ea typeface="DejaVu Sans"/>
              </a:rPr>
              <a:t>Wylegitymowano osób 86 </a:t>
            </a:r>
            <a:endParaRPr lang="pl-PL" sz="2400" b="0" strike="noStrike" spc="-1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001"/>
              </a:spcBef>
              <a:spcAft>
                <a:spcPts val="1057"/>
              </a:spcAft>
              <a:buClr>
                <a:srgbClr val="2C3E50"/>
              </a:buClr>
              <a:buSzPct val="45000"/>
              <a:buFont typeface="Wingdings" charset="2"/>
              <a:buChar char=""/>
            </a:pPr>
            <a:r>
              <a:rPr lang="pl-PL" sz="2400" b="1" strike="noStrike" spc="-1">
                <a:solidFill>
                  <a:srgbClr val="2C3E50"/>
                </a:solidFill>
                <a:latin typeface="Source Sans Pro Semibold"/>
                <a:ea typeface="DejaVu Sans"/>
              </a:rPr>
              <a:t>Ujawniono  wykroczeń 40</a:t>
            </a:r>
            <a:endParaRPr lang="pl-PL" sz="2400" b="0" strike="noStrike" spc="-1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001"/>
              </a:spcBef>
              <a:spcAft>
                <a:spcPts val="1057"/>
              </a:spcAft>
              <a:buClr>
                <a:srgbClr val="2C3E50"/>
              </a:buClr>
              <a:buSzPct val="45000"/>
              <a:buFont typeface="Wingdings" charset="2"/>
              <a:buChar char=""/>
            </a:pPr>
            <a:r>
              <a:rPr lang="pl-PL" sz="2400" b="1" strike="noStrike" spc="-1">
                <a:solidFill>
                  <a:srgbClr val="2C3E50"/>
                </a:solidFill>
                <a:latin typeface="Source Sans Pro Semibold"/>
                <a:ea typeface="DejaVu Sans"/>
              </a:rPr>
              <a:t>Wobec  osób zastosowano środki oddziaływania wychowawczego 9</a:t>
            </a:r>
            <a:endParaRPr lang="pl-PL" sz="2400" b="0" strike="noStrike" spc="-1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001"/>
              </a:spcBef>
              <a:spcAft>
                <a:spcPts val="1057"/>
              </a:spcAft>
              <a:buClr>
                <a:srgbClr val="2C3E50"/>
              </a:buClr>
              <a:buSzPct val="45000"/>
              <a:buFont typeface="Wingdings" charset="2"/>
              <a:buChar char=""/>
            </a:pPr>
            <a:r>
              <a:rPr lang="pl-PL" sz="2400" b="1" strike="noStrike" spc="-1">
                <a:solidFill>
                  <a:srgbClr val="2C3E50"/>
                </a:solidFill>
                <a:latin typeface="Source Sans Pro Semibold"/>
                <a:ea typeface="DejaVu Sans"/>
              </a:rPr>
              <a:t>Wobec  osób zastosowano grzywnę w drodze Mandatu Karnego Kredytowanego 28  </a:t>
            </a:r>
            <a:endParaRPr lang="pl-PL" sz="2400" b="0" strike="noStrike" spc="-1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001"/>
              </a:spcBef>
              <a:spcAft>
                <a:spcPts val="1057"/>
              </a:spcAft>
              <a:buClr>
                <a:srgbClr val="2C3E50"/>
              </a:buClr>
              <a:buSzPct val="45000"/>
              <a:buFont typeface="Wingdings" charset="2"/>
              <a:buChar char=""/>
            </a:pPr>
            <a:r>
              <a:rPr lang="pl-PL" sz="2400" b="1" strike="noStrike" spc="-1">
                <a:solidFill>
                  <a:srgbClr val="2C3E50"/>
                </a:solidFill>
                <a:latin typeface="Source Sans Pro Semibold"/>
                <a:ea typeface="DejaVu Sans"/>
              </a:rPr>
              <a:t> Skierowano  wnioski o ukaranie do Sądu 2</a:t>
            </a:r>
            <a:endParaRPr lang="pl-PL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1" name="PlaceHolder 3"/>
          <p:cNvSpPr>
            <a:spLocks noGrp="1"/>
          </p:cNvSpPr>
          <p:nvPr>
            <p:ph/>
          </p:nvPr>
        </p:nvSpPr>
        <p:spPr>
          <a:xfrm>
            <a:off x="180000" y="1257120"/>
            <a:ext cx="4318920" cy="1801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100000"/>
              </a:lnSpc>
              <a:spcBef>
                <a:spcPts val="1001"/>
              </a:spcBef>
              <a:spcAft>
                <a:spcPts val="1057"/>
              </a:spcAft>
              <a:buClr>
                <a:srgbClr val="2C3E50"/>
              </a:buClr>
              <a:buSzPct val="45000"/>
              <a:buFont typeface="Wingdings" charset="2"/>
              <a:buChar char=""/>
            </a:pPr>
            <a:r>
              <a:rPr lang="pl-PL" sz="2200" b="1" strike="noStrike" spc="-1">
                <a:solidFill>
                  <a:srgbClr val="2C3E50"/>
                </a:solidFill>
                <a:latin typeface="Source Sans Pro Semibold"/>
                <a:ea typeface="DejaVu Sans"/>
              </a:rPr>
              <a:t>W 2025 roku z dotacji gmin Zawadzkie  i Kolonowskie korzystali funkcjonariusze tutejszego Komisariatu pełniąc służby ponadnormatywne</a:t>
            </a:r>
            <a:r>
              <a:rPr lang="pl-PL" sz="2400" b="1" strike="noStrike" spc="-1">
                <a:solidFill>
                  <a:srgbClr val="2C3E50"/>
                </a:solidFill>
                <a:latin typeface="Source Sans Pro Semibold"/>
                <a:ea typeface="DejaVu Sans"/>
              </a:rPr>
              <a:t>.</a:t>
            </a:r>
            <a:endParaRPr lang="pl-PL" sz="2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32" name="Obraz 187"/>
          <p:cNvPicPr/>
          <p:nvPr/>
        </p:nvPicPr>
        <p:blipFill>
          <a:blip r:embed="rId2"/>
          <a:stretch/>
        </p:blipFill>
        <p:spPr>
          <a:xfrm>
            <a:off x="360000" y="3060000"/>
            <a:ext cx="4318920" cy="19789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PlaceHolder 1"/>
          <p:cNvSpPr>
            <a:spLocks noGrp="1"/>
          </p:cNvSpPr>
          <p:nvPr>
            <p:ph type="title"/>
          </p:nvPr>
        </p:nvSpPr>
        <p:spPr>
          <a:xfrm>
            <a:off x="360000" y="225720"/>
            <a:ext cx="9358920" cy="71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l-PL" sz="2700" b="1" strike="noStrike" spc="-1">
                <a:solidFill>
                  <a:srgbClr val="FFFFFF"/>
                </a:solidFill>
                <a:latin typeface="Source Sans Pro Black"/>
                <a:ea typeface="DejaVu Sans"/>
              </a:rPr>
              <a:t>Komisariat Policji w Zawadzkiem </a:t>
            </a:r>
            <a:br/>
            <a:r>
              <a:rPr lang="pl-PL" sz="2700" b="1" strike="noStrike" spc="-1">
                <a:solidFill>
                  <a:srgbClr val="FFFFFF"/>
                </a:solidFill>
                <a:latin typeface="Source Sans Pro Black"/>
                <a:ea typeface="DejaVu Sans"/>
              </a:rPr>
              <a:t>zagrożenie wykroczeniami</a:t>
            </a:r>
            <a:endParaRPr lang="pl-PL" sz="2700" b="0" strike="noStrike" spc="-1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234" name="Tabela 189"/>
          <p:cNvGraphicFramePr/>
          <p:nvPr/>
        </p:nvGraphicFramePr>
        <p:xfrm>
          <a:off x="635760" y="2160000"/>
          <a:ext cx="4386960" cy="1979640"/>
        </p:xfrm>
        <a:graphic>
          <a:graphicData uri="http://schemas.openxmlformats.org/drawingml/2006/table">
            <a:tbl>
              <a:tblPr/>
              <a:tblGrid>
                <a:gridCol w="1096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9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4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504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4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Jednostka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4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Wykroczenia ogółem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408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pl-PL" sz="1400" b="1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I-XII</a:t>
                      </a:r>
                      <a:endParaRPr lang="pl-PL" sz="14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1400"/>
                        </a:spcBef>
                      </a:pPr>
                      <a:r>
                        <a:rPr lang="pl-PL" sz="1400" b="1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2024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pl-PL" sz="1400" b="1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I-XII</a:t>
                      </a:r>
                      <a:endParaRPr lang="pl-PL" sz="14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1400"/>
                        </a:spcBef>
                      </a:pPr>
                      <a:r>
                        <a:rPr lang="pl-PL" sz="1400" b="1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2025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pl-PL" sz="1400" b="1" strike="noStrike" spc="-1">
                          <a:solidFill>
                            <a:srgbClr val="000000"/>
                          </a:solidFill>
                          <a:latin typeface="Times New Roman"/>
                          <a:ea typeface="Microsoft YaHei"/>
                        </a:rPr>
                        <a:t>dynamika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05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4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KP Zawadzkie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pl-PL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Microsoft YaHei"/>
                        </a:rPr>
                        <a:t>694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pl-PL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Microsoft YaHei"/>
                        </a:rPr>
                        <a:t>1319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pl-PL" sz="1400" b="1" strike="noStrike" spc="-1">
                          <a:solidFill>
                            <a:srgbClr val="00B050"/>
                          </a:solidFill>
                          <a:latin typeface="Times New Roman"/>
                          <a:ea typeface="Microsoft YaHei"/>
                        </a:rPr>
                        <a:t>190%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35" name="Obraz 191"/>
          <p:cNvPicPr/>
          <p:nvPr/>
        </p:nvPicPr>
        <p:blipFill>
          <a:blip r:embed="rId2"/>
          <a:stretch/>
        </p:blipFill>
        <p:spPr>
          <a:xfrm>
            <a:off x="5040360" y="2680920"/>
            <a:ext cx="4678560" cy="2426040"/>
          </a:xfrm>
          <a:prstGeom prst="rect">
            <a:avLst/>
          </a:prstGeom>
          <a:ln w="0">
            <a:noFill/>
          </a:ln>
        </p:spPr>
      </p:pic>
      <p:pic>
        <p:nvPicPr>
          <p:cNvPr id="236" name="Obraz 1"/>
          <p:cNvPicPr/>
          <p:nvPr/>
        </p:nvPicPr>
        <p:blipFill>
          <a:blip r:embed="rId3"/>
          <a:stretch/>
        </p:blipFill>
        <p:spPr>
          <a:xfrm>
            <a:off x="5040360" y="1326240"/>
            <a:ext cx="4678560" cy="13543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pole tekstowe 192"/>
          <p:cNvSpPr/>
          <p:nvPr/>
        </p:nvSpPr>
        <p:spPr>
          <a:xfrm>
            <a:off x="2379240" y="2358360"/>
            <a:ext cx="5331240" cy="94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pl-PL" sz="2700" b="1" strike="noStrike" spc="-1">
                <a:solidFill>
                  <a:srgbClr val="FFFFFF"/>
                </a:solidFill>
                <a:latin typeface="Source Sans Pro Black"/>
                <a:ea typeface="DejaVu Sans"/>
              </a:rPr>
              <a:t>Komisariat Policji w Zawadzkiem </a:t>
            </a:r>
            <a:br/>
            <a:r>
              <a:rPr lang="pl-PL" sz="2700" b="1" strike="noStrike" spc="-1">
                <a:solidFill>
                  <a:srgbClr val="FFFFFF"/>
                </a:solidFill>
                <a:latin typeface="Source Sans Pro Black"/>
                <a:ea typeface="DejaVu Sans"/>
              </a:rPr>
              <a:t>zagrożenie wykroczeniami</a:t>
            </a:r>
            <a:endParaRPr lang="pl-PL" sz="2700" b="0" strike="noStrike" spc="-1">
              <a:latin typeface="Arial"/>
            </a:endParaRPr>
          </a:p>
        </p:txBody>
      </p:sp>
      <p:sp>
        <p:nvSpPr>
          <p:cNvPr id="238" name="PlaceHolder 1"/>
          <p:cNvSpPr>
            <a:spLocks noGrp="1"/>
          </p:cNvSpPr>
          <p:nvPr>
            <p:ph type="title"/>
          </p:nvPr>
        </p:nvSpPr>
        <p:spPr>
          <a:xfrm>
            <a:off x="360000" y="155160"/>
            <a:ext cx="9358920" cy="859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l-PL" sz="2700" b="1" strike="noStrike" spc="-1">
                <a:solidFill>
                  <a:srgbClr val="FFFFFF"/>
                </a:solidFill>
                <a:latin typeface="Source Sans Pro Black"/>
                <a:ea typeface="DejaVu Sans"/>
              </a:rPr>
              <a:t>Komisariat Policji w Zawadzkiem </a:t>
            </a:r>
            <a:br/>
            <a:r>
              <a:rPr lang="pl-PL" sz="2700" b="1" strike="noStrike" spc="-1">
                <a:solidFill>
                  <a:srgbClr val="FFFFFF"/>
                </a:solidFill>
                <a:latin typeface="Source Sans Pro Black"/>
                <a:ea typeface="DejaVu Sans"/>
              </a:rPr>
              <a:t>zagrożenie wykroczeniami</a:t>
            </a:r>
            <a:endParaRPr lang="pl-PL" sz="2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9" name="PlaceHolder 2"/>
          <p:cNvSpPr>
            <a:spLocks noGrp="1"/>
          </p:cNvSpPr>
          <p:nvPr>
            <p:ph/>
          </p:nvPr>
        </p:nvSpPr>
        <p:spPr>
          <a:xfrm>
            <a:off x="360000" y="1485000"/>
            <a:ext cx="5939280" cy="156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59000" lnSpcReduction="20000"/>
          </a:bodyPr>
          <a:lstStyle/>
          <a:p>
            <a:pPr marL="432000" indent="-324000" algn="just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2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W zeszłym  roku w Komisariacie Policji                            w Zawadzkiem przeprowadzono 383 postępowań wyjaśniających, z czego 130 skierowano do dalszego procedowania w Sądzie Rejonowym                   w Strzelcach Opolskich, natomiast 4 postępowania przekazano do Sądu Rodzinnego. </a:t>
            </a:r>
            <a:endParaRPr lang="pl-PL" sz="32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40" name="Obraz 195"/>
          <p:cNvPicPr/>
          <p:nvPr/>
        </p:nvPicPr>
        <p:blipFill>
          <a:blip r:embed="rId2"/>
          <a:stretch/>
        </p:blipFill>
        <p:spPr>
          <a:xfrm>
            <a:off x="6660000" y="1620000"/>
            <a:ext cx="2699280" cy="1481760"/>
          </a:xfrm>
          <a:prstGeom prst="rect">
            <a:avLst/>
          </a:prstGeom>
          <a:ln w="0">
            <a:noFill/>
          </a:ln>
        </p:spPr>
      </p:pic>
      <p:pic>
        <p:nvPicPr>
          <p:cNvPr id="241" name="Obraz 196"/>
          <p:cNvPicPr/>
          <p:nvPr/>
        </p:nvPicPr>
        <p:blipFill>
          <a:blip r:embed="rId3"/>
          <a:stretch/>
        </p:blipFill>
        <p:spPr>
          <a:xfrm>
            <a:off x="6660000" y="3420000"/>
            <a:ext cx="2699280" cy="15674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PlaceHolder 1"/>
          <p:cNvSpPr>
            <a:spLocks noGrp="1"/>
          </p:cNvSpPr>
          <p:nvPr>
            <p:ph type="title"/>
          </p:nvPr>
        </p:nvSpPr>
        <p:spPr>
          <a:xfrm>
            <a:off x="360000" y="225720"/>
            <a:ext cx="9358920" cy="71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50000"/>
              </a:lnSpc>
              <a:spcBef>
                <a:spcPts val="1400"/>
              </a:spcBef>
            </a:pPr>
            <a:r>
              <a:rPr lang="pl-PL" sz="2000" b="1" strike="noStrike" spc="-1">
                <a:solidFill>
                  <a:srgbClr val="FFFFFF"/>
                </a:solidFill>
                <a:latin typeface="Times New Roman"/>
                <a:ea typeface="DejaVu Sans"/>
              </a:rPr>
              <a:t>Komisariat Policji w Zawadzkiem</a:t>
            </a:r>
            <a:br/>
            <a:r>
              <a:rPr lang="pl-PL" sz="2000" b="1" strike="noStrike" spc="-1">
                <a:solidFill>
                  <a:srgbClr val="FFFFFF"/>
                </a:solidFill>
                <a:latin typeface="Times New Roman"/>
                <a:ea typeface="DejaVu Sans"/>
              </a:rPr>
              <a:t>Wykroczenia uciążliwe społecznie</a:t>
            </a:r>
            <a:endParaRPr lang="pl-PL" sz="2000" b="0" strike="noStrike" spc="-1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243" name="Tabela 198"/>
          <p:cNvGraphicFramePr/>
          <p:nvPr/>
        </p:nvGraphicFramePr>
        <p:xfrm>
          <a:off x="253440" y="2839320"/>
          <a:ext cx="6498000" cy="2060760"/>
        </p:xfrm>
        <a:graphic>
          <a:graphicData uri="http://schemas.openxmlformats.org/drawingml/2006/table">
            <a:tbl>
              <a:tblPr/>
              <a:tblGrid>
                <a:gridCol w="927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7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73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73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273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73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38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86000"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4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51kw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4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119 kw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4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124 kw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4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140-145kw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4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43uwtpa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4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ogółem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34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4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ogółem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4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256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4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190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4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16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4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32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4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79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4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573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34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4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MKK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4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63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4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79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4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1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4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5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4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25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4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173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56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1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Pouczenia</a:t>
                      </a:r>
                      <a:endParaRPr lang="pl-PL" sz="11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4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171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4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3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4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0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4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23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4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53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4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250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44" name="PlaceHolder 2"/>
          <p:cNvSpPr>
            <a:spLocks noGrp="1"/>
          </p:cNvSpPr>
          <p:nvPr>
            <p:ph/>
          </p:nvPr>
        </p:nvSpPr>
        <p:spPr>
          <a:xfrm>
            <a:off x="900000" y="1396440"/>
            <a:ext cx="8458920" cy="942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100000"/>
              </a:lnSpc>
              <a:spcBef>
                <a:spcPts val="1001"/>
              </a:spcBef>
              <a:spcAft>
                <a:spcPts val="1057"/>
              </a:spcAft>
              <a:buClr>
                <a:srgbClr val="2C3E50"/>
              </a:buClr>
              <a:buSzPct val="45000"/>
              <a:buFont typeface="Wingdings" charset="2"/>
              <a:buChar char=""/>
            </a:pPr>
            <a:r>
              <a:rPr lang="pl-PL" sz="1800" b="1" strike="noStrike" spc="-1">
                <a:solidFill>
                  <a:srgbClr val="2C3E50"/>
                </a:solidFill>
                <a:latin typeface="Source Sans Pro Semibold"/>
                <a:ea typeface="DejaVu Sans"/>
              </a:rPr>
              <a:t>Tak przedstawia się zestawienie wykroczeń uciążliwych społecznie, popełnionych na terenie działania Komisariatu Policji w Zawadzkiem</a:t>
            </a:r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45" name="Obraz 2"/>
          <p:cNvPicPr/>
          <p:nvPr/>
        </p:nvPicPr>
        <p:blipFill>
          <a:blip r:embed="rId2"/>
          <a:srcRect l="14606" b="2231"/>
          <a:stretch/>
        </p:blipFill>
        <p:spPr>
          <a:xfrm>
            <a:off x="7012800" y="2717640"/>
            <a:ext cx="2706120" cy="22521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PlaceHolder 1"/>
          <p:cNvSpPr>
            <a:spLocks noGrp="1"/>
          </p:cNvSpPr>
          <p:nvPr>
            <p:ph type="title"/>
          </p:nvPr>
        </p:nvSpPr>
        <p:spPr>
          <a:xfrm>
            <a:off x="360000" y="225720"/>
            <a:ext cx="9358920" cy="71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l-PL" sz="2700" b="1" strike="noStrike" spc="-1">
                <a:solidFill>
                  <a:srgbClr val="FFFFFF"/>
                </a:solidFill>
                <a:latin typeface="Source Sans Pro Black"/>
                <a:ea typeface="DejaVu Sans"/>
              </a:rPr>
              <a:t>Komisariat Policji w Zawadzkiem</a:t>
            </a:r>
            <a:endParaRPr lang="pl-PL" sz="2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7" name="PlaceHolder 2"/>
          <p:cNvSpPr>
            <a:spLocks noGrp="1"/>
          </p:cNvSpPr>
          <p:nvPr>
            <p:ph/>
          </p:nvPr>
        </p:nvSpPr>
        <p:spPr>
          <a:xfrm>
            <a:off x="360000" y="1485000"/>
            <a:ext cx="4336920" cy="1933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2000"/>
          </a:bodyPr>
          <a:lstStyle/>
          <a:p>
            <a:pPr marL="432000" indent="-324000" algn="just">
              <a:lnSpc>
                <a:spcPct val="100000"/>
              </a:lnSpc>
              <a:spcBef>
                <a:spcPts val="1001"/>
              </a:spcBef>
              <a:spcAft>
                <a:spcPts val="1057"/>
              </a:spcAft>
              <a:buClr>
                <a:srgbClr val="2C3E50"/>
              </a:buClr>
              <a:buSzPct val="45000"/>
              <a:buFont typeface="Wingdings" charset="2"/>
              <a:buChar char=""/>
            </a:pPr>
            <a:r>
              <a:rPr lang="pl-PL" sz="2000" b="1" strike="noStrike" spc="-1" dirty="0">
                <a:solidFill>
                  <a:srgbClr val="2C3E50"/>
                </a:solidFill>
                <a:latin typeface="Source Sans Pro Semibold"/>
                <a:ea typeface="DejaVu Sans"/>
              </a:rPr>
              <a:t>W ubiegłym roku policjanci prewencji tutejszego komisariatu uzyskali 147  informacji, które zostały wykorzystane zarówno                  w pracy prewencyjnej, jak                          i w prowadzonych postępowaniach przygotowawczych.</a:t>
            </a:r>
            <a:endParaRPr lang="pl-PL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48" name="Obraz 203"/>
          <p:cNvPicPr/>
          <p:nvPr/>
        </p:nvPicPr>
        <p:blipFill>
          <a:blip r:embed="rId2"/>
          <a:stretch/>
        </p:blipFill>
        <p:spPr>
          <a:xfrm>
            <a:off x="5580000" y="1484640"/>
            <a:ext cx="3958920" cy="1567440"/>
          </a:xfrm>
          <a:prstGeom prst="rect">
            <a:avLst/>
          </a:prstGeom>
          <a:ln w="0">
            <a:noFill/>
          </a:ln>
        </p:spPr>
      </p:pic>
      <p:pic>
        <p:nvPicPr>
          <p:cNvPr id="249" name="Obraz 204"/>
          <p:cNvPicPr/>
          <p:nvPr/>
        </p:nvPicPr>
        <p:blipFill>
          <a:blip r:embed="rId3"/>
          <a:stretch/>
        </p:blipFill>
        <p:spPr>
          <a:xfrm>
            <a:off x="5580000" y="3202560"/>
            <a:ext cx="3958920" cy="15674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506</TotalTime>
  <Words>689</Words>
  <Application>Microsoft Office PowerPoint</Application>
  <PresentationFormat>Niestandardowy</PresentationFormat>
  <Paragraphs>214</Paragraphs>
  <Slides>14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5</vt:i4>
      </vt:variant>
      <vt:variant>
        <vt:lpstr>Tytuły slajdów</vt:lpstr>
      </vt:variant>
      <vt:variant>
        <vt:i4>14</vt:i4>
      </vt:variant>
    </vt:vector>
  </HeadingPairs>
  <TitlesOfParts>
    <vt:vector size="25" baseType="lpstr">
      <vt:lpstr>Arial</vt:lpstr>
      <vt:lpstr>Source Sans Pro Black</vt:lpstr>
      <vt:lpstr>Source Sans Pro Semibold</vt:lpstr>
      <vt:lpstr>Symbol</vt:lpstr>
      <vt:lpstr>Times New Roman</vt:lpstr>
      <vt:lpstr>Wingdings</vt:lpstr>
      <vt:lpstr>Office Theme</vt:lpstr>
      <vt:lpstr>Office Theme</vt:lpstr>
      <vt:lpstr>Office Theme</vt:lpstr>
      <vt:lpstr>Office Theme</vt:lpstr>
      <vt:lpstr>Office Theme</vt:lpstr>
      <vt:lpstr>Komisariat Policji w Zawadzkiem</vt:lpstr>
      <vt:lpstr>Komisariat Policji w Zawadzkiem</vt:lpstr>
      <vt:lpstr>Komisariat Policji w Zawadzkiem  Przestępstwa z wybranych 7 kategorii</vt:lpstr>
      <vt:lpstr>Komisariat Policji w Zawadzkiem  Przestępczość nieletnich</vt:lpstr>
      <vt:lpstr>Komisariat Policji w Zawadzkiem</vt:lpstr>
      <vt:lpstr>Komisariat Policji w Zawadzkiem  zagrożenie wykroczeniami</vt:lpstr>
      <vt:lpstr>Komisariat Policji w Zawadzkiem  zagrożenie wykroczeniami</vt:lpstr>
      <vt:lpstr>Komisariat Policji w Zawadzkiem Wykroczenia uciążliwe społecznie</vt:lpstr>
      <vt:lpstr>Komisariat Policji w Zawadzkiem</vt:lpstr>
      <vt:lpstr>Komisariat Policji w Zawadzkiem</vt:lpstr>
      <vt:lpstr>Komisariat Policji w Zawadzkiem</vt:lpstr>
      <vt:lpstr>Komisariat Policji w Zawadzkiem</vt:lpstr>
      <vt:lpstr>Komisariat Policji w Zawadzkiem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NARADA ROCZNA KOMENDY POWIATOWEJ POLICJI  W STRZELCACH OPOLSKICH</dc:title>
  <dc:subject/>
  <dc:creator>Roman Gadomski</dc:creator>
  <dc:description/>
  <cp:lastModifiedBy>Policja</cp:lastModifiedBy>
  <cp:revision>55</cp:revision>
  <dcterms:created xsi:type="dcterms:W3CDTF">2023-02-07T16:00:40Z</dcterms:created>
  <dcterms:modified xsi:type="dcterms:W3CDTF">2026-02-04T13:32:24Z</dcterms:modified>
  <dc:language>pl-PL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Niestandardowy</vt:lpwstr>
  </property>
  <property fmtid="{D5CDD505-2E9C-101B-9397-08002B2CF9AE}" pid="3" name="Slides">
    <vt:i4>14</vt:i4>
  </property>
</Properties>
</file>