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6" r:id="rId1"/>
  </p:sldMasterIdLst>
  <p:notesMasterIdLst>
    <p:notesMasterId r:id="rId23"/>
  </p:notesMasterIdLst>
  <p:handoutMasterIdLst>
    <p:handoutMasterId r:id="rId24"/>
  </p:handoutMasterIdLst>
  <p:sldIdLst>
    <p:sldId id="257" r:id="rId2"/>
    <p:sldId id="261" r:id="rId3"/>
    <p:sldId id="258" r:id="rId4"/>
    <p:sldId id="259" r:id="rId5"/>
    <p:sldId id="260" r:id="rId6"/>
    <p:sldId id="283" r:id="rId7"/>
    <p:sldId id="284" r:id="rId8"/>
    <p:sldId id="264" r:id="rId9"/>
    <p:sldId id="266" r:id="rId10"/>
    <p:sldId id="270" r:id="rId11"/>
    <p:sldId id="272" r:id="rId12"/>
    <p:sldId id="273" r:id="rId13"/>
    <p:sldId id="274" r:id="rId14"/>
    <p:sldId id="275" r:id="rId15"/>
    <p:sldId id="276" r:id="rId16"/>
    <p:sldId id="277" r:id="rId17"/>
    <p:sldId id="263" r:id="rId18"/>
    <p:sldId id="280" r:id="rId19"/>
    <p:sldId id="271" r:id="rId20"/>
    <p:sldId id="262" r:id="rId21"/>
    <p:sldId id="281" r:id="rId22"/>
  </p:sldIdLst>
  <p:sldSz cx="12192000" cy="6858000"/>
  <p:notesSz cx="6858000" cy="9144000"/>
  <p:defaultTextStyle>
    <a:defPPr rtl="0">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A8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Styl pośredni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CF1AB2-1976-4502-BF36-3FF5EA218861}" styleName="Styl pośredni 4 — Ak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301B821-A1FF-4177-AEE7-76D212191A09}" styleName="Styl pośredni 1 — Ak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1" autoAdjust="0"/>
    <p:restoredTop sz="94660"/>
  </p:normalViewPr>
  <p:slideViewPr>
    <p:cSldViewPr snapToGrid="0">
      <p:cViewPr varScale="1">
        <p:scale>
          <a:sx n="113" d="100"/>
          <a:sy n="113" d="100"/>
        </p:scale>
        <p:origin x="510" y="114"/>
      </p:cViewPr>
      <p:guideLst/>
    </p:cSldViewPr>
  </p:slideViewPr>
  <p:notesTextViewPr>
    <p:cViewPr>
      <p:scale>
        <a:sx n="1" d="1"/>
        <a:sy n="1" d="1"/>
      </p:scale>
      <p:origin x="0" y="0"/>
    </p:cViewPr>
  </p:notesTextViewPr>
  <p:notesViewPr>
    <p:cSldViewPr snapToGrid="0">
      <p:cViewPr varScale="1">
        <p:scale>
          <a:sx n="120" d="100"/>
          <a:sy n="120" d="100"/>
        </p:scale>
        <p:origin x="5040"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Nagłówek — symbol zastępczy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Data — symbol zastępczy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E513BFE8-3EE2-473B-8360-CC401F693042}" type="datetime1">
              <a:rPr lang="pl-PL" smtClean="0"/>
              <a:t>28.04.2025</a:t>
            </a:fld>
            <a:endParaRPr lang="en-US" dirty="0"/>
          </a:p>
        </p:txBody>
      </p:sp>
      <p:sp>
        <p:nvSpPr>
          <p:cNvPr id="4" name="Stopka — symbol zastępczy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5" name="Numer slajdu — symbol zastępczy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ED92CB86-0DB9-4A70-B1CF-B23508471F6B}" type="slidenum">
              <a:rPr lang="en-US" smtClean="0"/>
              <a:t>‹#›</a:t>
            </a:fld>
            <a:endParaRPr lang="en-US"/>
          </a:p>
        </p:txBody>
      </p:sp>
    </p:spTree>
    <p:extLst>
      <p:ext uri="{BB962C8B-B14F-4D97-AF65-F5344CB8AC3E}">
        <p14:creationId xmlns:p14="http://schemas.microsoft.com/office/powerpoint/2010/main" val="663557642"/>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Nagłówek — symbol zastępczy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Data — symbol zastępcz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89DC72C2-8778-44E0-A8D5-BF70BB622A0E}" type="datetime1">
              <a:rPr lang="pl-PL" smtClean="0"/>
              <a:t>28.04.2025</a:t>
            </a:fld>
            <a:endParaRPr lang="en-US"/>
          </a:p>
        </p:txBody>
      </p:sp>
      <p:sp>
        <p:nvSpPr>
          <p:cNvPr id="4" name="Obraz slajdu — symbol zastępczy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US"/>
          </a:p>
        </p:txBody>
      </p:sp>
      <p:sp>
        <p:nvSpPr>
          <p:cNvPr id="5" name="Notatki — symbol zastępcz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pl"/>
              <a:t>Kliknij, aby edytować style wzorca tekstu</a:t>
            </a:r>
            <a:endParaRPr lang="en-US"/>
          </a:p>
          <a:p>
            <a:pPr lvl="1" rtl="0"/>
            <a:r>
              <a:rPr lang="pl"/>
              <a:t>Drugi poziom</a:t>
            </a:r>
          </a:p>
          <a:p>
            <a:pPr lvl="2" rtl="0"/>
            <a:r>
              <a:rPr lang="pl"/>
              <a:t>Trzeci poziom</a:t>
            </a:r>
          </a:p>
          <a:p>
            <a:pPr lvl="3" rtl="0"/>
            <a:r>
              <a:rPr lang="pl"/>
              <a:t>Czwarty poziom</a:t>
            </a:r>
          </a:p>
          <a:p>
            <a:pPr lvl="4" rtl="0"/>
            <a:r>
              <a:rPr lang="pl"/>
              <a:t>Piąty poziom</a:t>
            </a:r>
            <a:endParaRPr lang="en-US"/>
          </a:p>
        </p:txBody>
      </p:sp>
      <p:sp>
        <p:nvSpPr>
          <p:cNvPr id="6" name="Stopka — symbol zastępczy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7" name="Numer slajdu — symbol zastępczy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C2B151B-D7D1-48E5-8230-5AADBC794F88}" type="slidenum">
              <a:rPr lang="en-US" smtClean="0"/>
              <a:t>‹#›</a:t>
            </a:fld>
            <a:endParaRPr lang="en-US"/>
          </a:p>
        </p:txBody>
      </p:sp>
    </p:spTree>
    <p:extLst>
      <p:ext uri="{BB962C8B-B14F-4D97-AF65-F5344CB8AC3E}">
        <p14:creationId xmlns:p14="http://schemas.microsoft.com/office/powerpoint/2010/main" val="313859278"/>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10" name="Prostokąt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ytuł 1"/>
          <p:cNvSpPr>
            <a:spLocks noGrp="1"/>
          </p:cNvSpPr>
          <p:nvPr>
            <p:ph type="ctrTitle"/>
          </p:nvPr>
        </p:nvSpPr>
        <p:spPr>
          <a:xfrm>
            <a:off x="1097280" y="758952"/>
            <a:ext cx="10058400" cy="3566160"/>
          </a:xfrm>
        </p:spPr>
        <p:txBody>
          <a:bodyPr rtlCol="0" anchor="b">
            <a:normAutofit/>
          </a:bodyPr>
          <a:lstStyle>
            <a:lvl1pPr algn="l">
              <a:lnSpc>
                <a:spcPct val="90000"/>
              </a:lnSpc>
              <a:defRPr sz="8000" spc="-50" baseline="0">
                <a:solidFill>
                  <a:schemeClr val="tx1">
                    <a:lumMod val="85000"/>
                    <a:lumOff val="15000"/>
                  </a:schemeClr>
                </a:solidFill>
              </a:defRPr>
            </a:lvl1pPr>
          </a:lstStyle>
          <a:p>
            <a:pPr rtl="0"/>
            <a:r>
              <a:rPr lang="pl-PL"/>
              <a:t>Kliknij, aby edytować styl</a:t>
            </a:r>
            <a:endParaRPr lang="en-US" dirty="0"/>
          </a:p>
        </p:txBody>
      </p:sp>
      <p:sp>
        <p:nvSpPr>
          <p:cNvPr id="3" name="Podtytuł 2"/>
          <p:cNvSpPr>
            <a:spLocks noGrp="1"/>
          </p:cNvSpPr>
          <p:nvPr>
            <p:ph type="subTitle" idx="1"/>
          </p:nvPr>
        </p:nvSpPr>
        <p:spPr>
          <a:xfrm>
            <a:off x="1100051" y="4645152"/>
            <a:ext cx="10058400" cy="1143000"/>
          </a:xfrm>
        </p:spPr>
        <p:txBody>
          <a:bodyPr lIns="91440" rIns="91440" rtlCol="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pPr rtl="0"/>
            <a:r>
              <a:rPr lang="pl-PL"/>
              <a:t>Kliknij, aby edytować styl wzorca podtytułu</a:t>
            </a:r>
            <a:endParaRPr lang="en-US" dirty="0"/>
          </a:p>
        </p:txBody>
      </p:sp>
      <p:cxnSp>
        <p:nvCxnSpPr>
          <p:cNvPr id="9" name="Łącznik prosty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a — symbol zastępczy 3">
            <a:extLst>
              <a:ext uri="{FF2B5EF4-FFF2-40B4-BE49-F238E27FC236}">
                <a16:creationId xmlns:a16="http://schemas.microsoft.com/office/drawing/2014/main" id="{9925CCF1-92C0-4AF3-BFAF-4921631915AB}"/>
              </a:ext>
            </a:extLst>
          </p:cNvPr>
          <p:cNvSpPr>
            <a:spLocks noGrp="1"/>
          </p:cNvSpPr>
          <p:nvPr>
            <p:ph type="dt" sz="half" idx="10"/>
          </p:nvPr>
        </p:nvSpPr>
        <p:spPr/>
        <p:txBody>
          <a:bodyPr rtlCol="0"/>
          <a:lstStyle/>
          <a:p>
            <a:pPr rtl="0"/>
            <a:fld id="{7BAE7E8F-A35A-46B2-A9BE-524299B2F50E}" type="datetime1">
              <a:rPr lang="pl-PL" smtClean="0"/>
              <a:t>28.04.2025</a:t>
            </a:fld>
            <a:endParaRPr lang="en-US" dirty="0"/>
          </a:p>
        </p:txBody>
      </p:sp>
      <p:sp>
        <p:nvSpPr>
          <p:cNvPr id="5" name="Stopka — symbol zastępczy 4">
            <a:extLst>
              <a:ext uri="{FF2B5EF4-FFF2-40B4-BE49-F238E27FC236}">
                <a16:creationId xmlns:a16="http://schemas.microsoft.com/office/drawing/2014/main" id="{051A78A9-3DFF-4937-A9F2-5D8CF495F367}"/>
              </a:ext>
            </a:extLst>
          </p:cNvPr>
          <p:cNvSpPr>
            <a:spLocks noGrp="1"/>
          </p:cNvSpPr>
          <p:nvPr>
            <p:ph type="ftr" sz="quarter" idx="11"/>
          </p:nvPr>
        </p:nvSpPr>
        <p:spPr/>
        <p:txBody>
          <a:bodyPr rtlCol="0"/>
          <a:lstStyle/>
          <a:p>
            <a:pPr rtl="0"/>
            <a:endParaRPr lang="en-US" dirty="0"/>
          </a:p>
        </p:txBody>
      </p:sp>
      <p:sp>
        <p:nvSpPr>
          <p:cNvPr id="6" name="Numer slajdu — symbol zastępczy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42583314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rtlCol="0"/>
          <a:lstStyle/>
          <a:p>
            <a:pPr rtl="0"/>
            <a:r>
              <a:rPr lang="pl-PL"/>
              <a:t>Kliknij, aby edytować styl</a:t>
            </a:r>
            <a:endParaRPr lang="en-US" dirty="0"/>
          </a:p>
        </p:txBody>
      </p:sp>
      <p:sp>
        <p:nvSpPr>
          <p:cNvPr id="3" name="Tekst pionowy — symbol zastępczy 2"/>
          <p:cNvSpPr>
            <a:spLocks noGrp="1"/>
          </p:cNvSpPr>
          <p:nvPr>
            <p:ph type="body" orient="vert" idx="1"/>
          </p:nvPr>
        </p:nvSpPr>
        <p:spPr/>
        <p:txBody>
          <a:bodyPr vert="eaVert" lIns="45720" tIns="0" rIns="45720" bIns="0" rtlCol="0"/>
          <a:lstStyle/>
          <a:p>
            <a:pPr lvl="0" rtl="0"/>
            <a:r>
              <a:rPr lang="pl-PL"/>
              <a:t>Kliknij, aby edytować style wzorca tekstu</a:t>
            </a:r>
          </a:p>
          <a:p>
            <a:pPr lvl="1" rtl="0"/>
            <a:r>
              <a:rPr lang="pl-PL"/>
              <a:t>Drugi poziom</a:t>
            </a:r>
          </a:p>
          <a:p>
            <a:pPr lvl="2" rtl="0"/>
            <a:r>
              <a:rPr lang="pl-PL"/>
              <a:t>Trzeci poziom</a:t>
            </a:r>
          </a:p>
          <a:p>
            <a:pPr lvl="3" rtl="0"/>
            <a:r>
              <a:rPr lang="pl-PL"/>
              <a:t>Czwarty poziom</a:t>
            </a:r>
          </a:p>
          <a:p>
            <a:pPr lvl="4" rtl="0"/>
            <a:r>
              <a:rPr lang="pl-PL"/>
              <a:t>Piąty poziom</a:t>
            </a:r>
            <a:endParaRPr lang="en-US" dirty="0"/>
          </a:p>
        </p:txBody>
      </p:sp>
      <p:sp>
        <p:nvSpPr>
          <p:cNvPr id="7" name="Data — symbol zastępczy 6">
            <a:extLst>
              <a:ext uri="{FF2B5EF4-FFF2-40B4-BE49-F238E27FC236}">
                <a16:creationId xmlns:a16="http://schemas.microsoft.com/office/drawing/2014/main" id="{7D5506EE-1026-4F35-9ACC-BD05BE0F9B36}"/>
              </a:ext>
            </a:extLst>
          </p:cNvPr>
          <p:cNvSpPr>
            <a:spLocks noGrp="1"/>
          </p:cNvSpPr>
          <p:nvPr>
            <p:ph type="dt" sz="half" idx="10"/>
          </p:nvPr>
        </p:nvSpPr>
        <p:spPr/>
        <p:txBody>
          <a:bodyPr rtlCol="0"/>
          <a:lstStyle/>
          <a:p>
            <a:pPr rtl="0"/>
            <a:fld id="{5A3602E8-8E60-4F5A-9D4B-F49E43817F18}" type="datetime1">
              <a:rPr lang="pl-PL" smtClean="0"/>
              <a:t>28.04.2025</a:t>
            </a:fld>
            <a:endParaRPr lang="en-US" dirty="0"/>
          </a:p>
        </p:txBody>
      </p:sp>
      <p:sp>
        <p:nvSpPr>
          <p:cNvPr id="8" name="Stopka — symbol zastępczy 7">
            <a:extLst>
              <a:ext uri="{FF2B5EF4-FFF2-40B4-BE49-F238E27FC236}">
                <a16:creationId xmlns:a16="http://schemas.microsoft.com/office/drawing/2014/main" id="{B7696E5F-8D95-4450-AE52-5438E6EDE2BF}"/>
              </a:ext>
            </a:extLst>
          </p:cNvPr>
          <p:cNvSpPr>
            <a:spLocks noGrp="1"/>
          </p:cNvSpPr>
          <p:nvPr>
            <p:ph type="ftr" sz="quarter" idx="11"/>
          </p:nvPr>
        </p:nvSpPr>
        <p:spPr/>
        <p:txBody>
          <a:bodyPr rtlCol="0"/>
          <a:lstStyle/>
          <a:p>
            <a:pPr rtl="0"/>
            <a:endParaRPr lang="en-US" dirty="0"/>
          </a:p>
        </p:txBody>
      </p:sp>
      <p:sp>
        <p:nvSpPr>
          <p:cNvPr id="9" name="Numer slajdu — symbol zastępczy 8">
            <a:extLst>
              <a:ext uri="{FF2B5EF4-FFF2-40B4-BE49-F238E27FC236}">
                <a16:creationId xmlns:a16="http://schemas.microsoft.com/office/drawing/2014/main" id="{999B2253-74CC-409E-BEB0-F8EFCFCB5629}"/>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1672269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ytuł pionowy i tekst">
    <p:spTree>
      <p:nvGrpSpPr>
        <p:cNvPr id="1" name=""/>
        <p:cNvGrpSpPr/>
        <p:nvPr/>
      </p:nvGrpSpPr>
      <p:grpSpPr>
        <a:xfrm>
          <a:off x="0" y="0"/>
          <a:ext cx="0" cy="0"/>
          <a:chOff x="0" y="0"/>
          <a:chExt cx="0" cy="0"/>
        </a:xfrm>
      </p:grpSpPr>
      <p:sp>
        <p:nvSpPr>
          <p:cNvPr id="9" name="Prostokąt 8">
            <a:extLst>
              <a:ext uri="{FF2B5EF4-FFF2-40B4-BE49-F238E27FC236}">
                <a16:creationId xmlns:a16="http://schemas.microsoft.com/office/drawing/2014/main" id="{E1B68A5B-D9FA-424B-A4EB-30E7223836B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ytuł pionowy 1"/>
          <p:cNvSpPr>
            <a:spLocks noGrp="1"/>
          </p:cNvSpPr>
          <p:nvPr>
            <p:ph type="title" orient="vert"/>
          </p:nvPr>
        </p:nvSpPr>
        <p:spPr>
          <a:xfrm>
            <a:off x="8724900" y="412302"/>
            <a:ext cx="2628900" cy="5759898"/>
          </a:xfrm>
        </p:spPr>
        <p:txBody>
          <a:bodyPr vert="eaVert" rtlCol="0"/>
          <a:lstStyle/>
          <a:p>
            <a:pPr rtl="0"/>
            <a:r>
              <a:rPr lang="pl-PL"/>
              <a:t>Kliknij, aby edytować styl</a:t>
            </a:r>
            <a:endParaRPr lang="en-US" dirty="0"/>
          </a:p>
        </p:txBody>
      </p:sp>
      <p:sp>
        <p:nvSpPr>
          <p:cNvPr id="3" name="Tekst pionowy — symbol zastępczy 2"/>
          <p:cNvSpPr>
            <a:spLocks noGrp="1"/>
          </p:cNvSpPr>
          <p:nvPr>
            <p:ph type="body" orient="vert" idx="1"/>
          </p:nvPr>
        </p:nvSpPr>
        <p:spPr>
          <a:xfrm>
            <a:off x="838200" y="412302"/>
            <a:ext cx="7734300" cy="5759898"/>
          </a:xfrm>
        </p:spPr>
        <p:txBody>
          <a:bodyPr vert="eaVert" lIns="45720" tIns="0" rIns="45720" bIns="0" rtlCol="0"/>
          <a:lstStyle/>
          <a:p>
            <a:pPr lvl="0" rtl="0"/>
            <a:r>
              <a:rPr lang="pl-PL"/>
              <a:t>Kliknij, aby edytować style wzorca tekstu</a:t>
            </a:r>
          </a:p>
          <a:p>
            <a:pPr lvl="1" rtl="0"/>
            <a:r>
              <a:rPr lang="pl-PL"/>
              <a:t>Drugi poziom</a:t>
            </a:r>
          </a:p>
          <a:p>
            <a:pPr lvl="2" rtl="0"/>
            <a:r>
              <a:rPr lang="pl-PL"/>
              <a:t>Trzeci poziom</a:t>
            </a:r>
          </a:p>
          <a:p>
            <a:pPr lvl="3" rtl="0"/>
            <a:r>
              <a:rPr lang="pl-PL"/>
              <a:t>Czwarty poziom</a:t>
            </a:r>
          </a:p>
          <a:p>
            <a:pPr lvl="4" rtl="0"/>
            <a:r>
              <a:rPr lang="pl-PL"/>
              <a:t>Piąty poziom</a:t>
            </a:r>
            <a:endParaRPr lang="en-US" dirty="0"/>
          </a:p>
        </p:txBody>
      </p:sp>
      <p:sp>
        <p:nvSpPr>
          <p:cNvPr id="7" name="Data — symbol zastępczy 6">
            <a:extLst>
              <a:ext uri="{FF2B5EF4-FFF2-40B4-BE49-F238E27FC236}">
                <a16:creationId xmlns:a16="http://schemas.microsoft.com/office/drawing/2014/main" id="{AF33D6B0-F070-45C4-A472-19F432BE3932}"/>
              </a:ext>
            </a:extLst>
          </p:cNvPr>
          <p:cNvSpPr>
            <a:spLocks noGrp="1"/>
          </p:cNvSpPr>
          <p:nvPr>
            <p:ph type="dt" sz="half" idx="10"/>
          </p:nvPr>
        </p:nvSpPr>
        <p:spPr/>
        <p:txBody>
          <a:bodyPr rtlCol="0"/>
          <a:lstStyle/>
          <a:p>
            <a:pPr rtl="0"/>
            <a:fld id="{17253C05-66E5-44BF-A1CC-B6E179382F80}" type="datetime1">
              <a:rPr lang="pl-PL" smtClean="0"/>
              <a:t>28.04.2025</a:t>
            </a:fld>
            <a:endParaRPr lang="en-US" dirty="0"/>
          </a:p>
        </p:txBody>
      </p:sp>
      <p:sp>
        <p:nvSpPr>
          <p:cNvPr id="8" name="Stopka — symbol zastępczy 7">
            <a:extLst>
              <a:ext uri="{FF2B5EF4-FFF2-40B4-BE49-F238E27FC236}">
                <a16:creationId xmlns:a16="http://schemas.microsoft.com/office/drawing/2014/main" id="{9975399F-DAB2-410D-967F-ED17E6F796E7}"/>
              </a:ext>
            </a:extLst>
          </p:cNvPr>
          <p:cNvSpPr>
            <a:spLocks noGrp="1"/>
          </p:cNvSpPr>
          <p:nvPr>
            <p:ph type="ftr" sz="quarter" idx="11"/>
          </p:nvPr>
        </p:nvSpPr>
        <p:spPr/>
        <p:txBody>
          <a:bodyPr rtlCol="0"/>
          <a:lstStyle/>
          <a:p>
            <a:pPr rtl="0"/>
            <a:endParaRPr lang="en-US" dirty="0"/>
          </a:p>
        </p:txBody>
      </p:sp>
      <p:sp>
        <p:nvSpPr>
          <p:cNvPr id="10" name="Numer slajdu — symbol zastępczy 9">
            <a:extLst>
              <a:ext uri="{FF2B5EF4-FFF2-40B4-BE49-F238E27FC236}">
                <a16:creationId xmlns:a16="http://schemas.microsoft.com/office/drawing/2014/main" id="{F762A46F-6BE5-4D12-9412-5CA7672EA8EC}"/>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761827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rtlCol="0"/>
          <a:lstStyle/>
          <a:p>
            <a:pPr rtl="0"/>
            <a:r>
              <a:rPr lang="pl-PL"/>
              <a:t>Kliknij, aby edytować styl</a:t>
            </a:r>
            <a:endParaRPr lang="en-US" dirty="0"/>
          </a:p>
        </p:txBody>
      </p:sp>
      <p:sp>
        <p:nvSpPr>
          <p:cNvPr id="3" name="Zawartość — symbol zastępczy 2"/>
          <p:cNvSpPr>
            <a:spLocks noGrp="1"/>
          </p:cNvSpPr>
          <p:nvPr>
            <p:ph idx="1"/>
          </p:nvPr>
        </p:nvSpPr>
        <p:spPr/>
        <p:txBody>
          <a:bodyPr rtlCol="0"/>
          <a:lstStyle/>
          <a:p>
            <a:pPr lvl="0" rtl="0"/>
            <a:r>
              <a:rPr lang="pl-PL"/>
              <a:t>Kliknij, aby edytować style wzorca tekstu</a:t>
            </a:r>
          </a:p>
          <a:p>
            <a:pPr lvl="1" rtl="0"/>
            <a:r>
              <a:rPr lang="pl-PL"/>
              <a:t>Drugi poziom</a:t>
            </a:r>
          </a:p>
          <a:p>
            <a:pPr lvl="2" rtl="0"/>
            <a:r>
              <a:rPr lang="pl-PL"/>
              <a:t>Trzeci poziom</a:t>
            </a:r>
          </a:p>
          <a:p>
            <a:pPr lvl="3" rtl="0"/>
            <a:r>
              <a:rPr lang="pl-PL"/>
              <a:t>Czwarty poziom</a:t>
            </a:r>
          </a:p>
          <a:p>
            <a:pPr lvl="4" rtl="0"/>
            <a:r>
              <a:rPr lang="pl-PL"/>
              <a:t>Piąty poziom</a:t>
            </a:r>
            <a:endParaRPr lang="en-US" dirty="0"/>
          </a:p>
        </p:txBody>
      </p:sp>
      <p:sp>
        <p:nvSpPr>
          <p:cNvPr id="7" name="Data — symbol zastępczy 6">
            <a:extLst>
              <a:ext uri="{FF2B5EF4-FFF2-40B4-BE49-F238E27FC236}">
                <a16:creationId xmlns:a16="http://schemas.microsoft.com/office/drawing/2014/main" id="{354D8B55-9EA8-4B81-8E84-9B93B0A27559}"/>
              </a:ext>
            </a:extLst>
          </p:cNvPr>
          <p:cNvSpPr>
            <a:spLocks noGrp="1"/>
          </p:cNvSpPr>
          <p:nvPr>
            <p:ph type="dt" sz="half" idx="10"/>
          </p:nvPr>
        </p:nvSpPr>
        <p:spPr/>
        <p:txBody>
          <a:bodyPr rtlCol="0"/>
          <a:lstStyle/>
          <a:p>
            <a:pPr rtl="0"/>
            <a:fld id="{DA37154A-9283-472F-9D32-E032250E224B}" type="datetime1">
              <a:rPr lang="pl-PL" smtClean="0"/>
              <a:t>28.04.2025</a:t>
            </a:fld>
            <a:endParaRPr lang="en-US" dirty="0"/>
          </a:p>
        </p:txBody>
      </p:sp>
      <p:sp>
        <p:nvSpPr>
          <p:cNvPr id="8" name="Stopka — symbol zastępczy 7">
            <a:extLst>
              <a:ext uri="{FF2B5EF4-FFF2-40B4-BE49-F238E27FC236}">
                <a16:creationId xmlns:a16="http://schemas.microsoft.com/office/drawing/2014/main" id="{062CA021-2578-47CB-822C-BDDFF7223B28}"/>
              </a:ext>
            </a:extLst>
          </p:cNvPr>
          <p:cNvSpPr>
            <a:spLocks noGrp="1"/>
          </p:cNvSpPr>
          <p:nvPr>
            <p:ph type="ftr" sz="quarter" idx="11"/>
          </p:nvPr>
        </p:nvSpPr>
        <p:spPr/>
        <p:txBody>
          <a:bodyPr rtlCol="0"/>
          <a:lstStyle/>
          <a:p>
            <a:pPr rtl="0"/>
            <a:endParaRPr lang="en-US" dirty="0"/>
          </a:p>
        </p:txBody>
      </p:sp>
      <p:sp>
        <p:nvSpPr>
          <p:cNvPr id="9" name="Numer slajdu — symbol zastępczy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892670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Nagłówek sekcji">
    <p:bg>
      <p:bgPr>
        <a:solidFill>
          <a:schemeClr val="bg1"/>
        </a:solidFill>
        <a:effectLst/>
      </p:bgPr>
    </p:bg>
    <p:spTree>
      <p:nvGrpSpPr>
        <p:cNvPr id="1" name=""/>
        <p:cNvGrpSpPr/>
        <p:nvPr/>
      </p:nvGrpSpPr>
      <p:grpSpPr>
        <a:xfrm>
          <a:off x="0" y="0"/>
          <a:ext cx="0" cy="0"/>
          <a:chOff x="0" y="0"/>
          <a:chExt cx="0" cy="0"/>
        </a:xfrm>
      </p:grpSpPr>
      <p:sp>
        <p:nvSpPr>
          <p:cNvPr id="10" name="Prostokąt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ytuł 1"/>
          <p:cNvSpPr>
            <a:spLocks noGrp="1"/>
          </p:cNvSpPr>
          <p:nvPr>
            <p:ph type="title"/>
          </p:nvPr>
        </p:nvSpPr>
        <p:spPr>
          <a:xfrm>
            <a:off x="1097280" y="758952"/>
            <a:ext cx="10058400" cy="3566160"/>
          </a:xfrm>
        </p:spPr>
        <p:txBody>
          <a:bodyPr rtlCol="0" anchor="b" anchorCtr="0">
            <a:normAutofit/>
          </a:bodyPr>
          <a:lstStyle>
            <a:lvl1pPr>
              <a:lnSpc>
                <a:spcPct val="90000"/>
              </a:lnSpc>
              <a:defRPr sz="8000" b="0">
                <a:solidFill>
                  <a:schemeClr val="tx1">
                    <a:lumMod val="85000"/>
                    <a:lumOff val="15000"/>
                  </a:schemeClr>
                </a:solidFill>
              </a:defRPr>
            </a:lvl1pPr>
          </a:lstStyle>
          <a:p>
            <a:pPr rtl="0"/>
            <a:r>
              <a:rPr lang="pl-PL"/>
              <a:t>Kliknij, aby edytować styl</a:t>
            </a:r>
            <a:endParaRPr lang="en-US" dirty="0"/>
          </a:p>
        </p:txBody>
      </p:sp>
      <p:sp>
        <p:nvSpPr>
          <p:cNvPr id="3" name="Tekst — symbol zastępczy 2"/>
          <p:cNvSpPr>
            <a:spLocks noGrp="1"/>
          </p:cNvSpPr>
          <p:nvPr>
            <p:ph type="body" idx="1"/>
          </p:nvPr>
        </p:nvSpPr>
        <p:spPr>
          <a:xfrm>
            <a:off x="1097280" y="4663440"/>
            <a:ext cx="10058400" cy="1143000"/>
          </a:xfrm>
        </p:spPr>
        <p:txBody>
          <a:bodyPr lIns="91440" rIns="91440" rtlCol="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pl-PL"/>
              <a:t>Kliknij, aby edytować style wzorca tekstu</a:t>
            </a:r>
          </a:p>
        </p:txBody>
      </p:sp>
      <p:cxnSp>
        <p:nvCxnSpPr>
          <p:cNvPr id="9" name="Łącznik prosty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a — symbol zastępczy 6">
            <a:extLst>
              <a:ext uri="{FF2B5EF4-FFF2-40B4-BE49-F238E27FC236}">
                <a16:creationId xmlns:a16="http://schemas.microsoft.com/office/drawing/2014/main" id="{AAF2E137-EC28-48F8-9198-1F02539029B6}"/>
              </a:ext>
            </a:extLst>
          </p:cNvPr>
          <p:cNvSpPr>
            <a:spLocks noGrp="1"/>
          </p:cNvSpPr>
          <p:nvPr>
            <p:ph type="dt" sz="half" idx="10"/>
          </p:nvPr>
        </p:nvSpPr>
        <p:spPr/>
        <p:txBody>
          <a:bodyPr rtlCol="0"/>
          <a:lstStyle/>
          <a:p>
            <a:pPr rtl="0"/>
            <a:fld id="{BC817808-171F-49DD-90FA-9B1DDEA0460D}" type="datetime1">
              <a:rPr lang="pl-PL" smtClean="0"/>
              <a:t>28.04.2025</a:t>
            </a:fld>
            <a:endParaRPr lang="en-US" dirty="0"/>
          </a:p>
        </p:txBody>
      </p:sp>
      <p:sp>
        <p:nvSpPr>
          <p:cNvPr id="8" name="Stopka — symbol zastępczy 7">
            <a:extLst>
              <a:ext uri="{FF2B5EF4-FFF2-40B4-BE49-F238E27FC236}">
                <a16:creationId xmlns:a16="http://schemas.microsoft.com/office/drawing/2014/main" id="{189422CD-6F62-4DD6-89EF-07A60B42D219}"/>
              </a:ext>
            </a:extLst>
          </p:cNvPr>
          <p:cNvSpPr>
            <a:spLocks noGrp="1"/>
          </p:cNvSpPr>
          <p:nvPr>
            <p:ph type="ftr" sz="quarter" idx="11"/>
          </p:nvPr>
        </p:nvSpPr>
        <p:spPr/>
        <p:txBody>
          <a:bodyPr rtlCol="0"/>
          <a:lstStyle/>
          <a:p>
            <a:pPr rtl="0"/>
            <a:endParaRPr lang="en-US" dirty="0"/>
          </a:p>
        </p:txBody>
      </p:sp>
      <p:sp>
        <p:nvSpPr>
          <p:cNvPr id="11" name="Numer slajdu — symbol zastępczy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3304162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8" name="Tytuł 7"/>
          <p:cNvSpPr>
            <a:spLocks noGrp="1"/>
          </p:cNvSpPr>
          <p:nvPr>
            <p:ph type="title"/>
          </p:nvPr>
        </p:nvSpPr>
        <p:spPr>
          <a:xfrm>
            <a:off x="1097280" y="286603"/>
            <a:ext cx="10058400" cy="1450757"/>
          </a:xfrm>
        </p:spPr>
        <p:txBody>
          <a:bodyPr rtlCol="0"/>
          <a:lstStyle/>
          <a:p>
            <a:pPr rtl="0"/>
            <a:r>
              <a:rPr lang="pl-PL"/>
              <a:t>Kliknij, aby edytować styl</a:t>
            </a:r>
            <a:endParaRPr lang="en-US" dirty="0"/>
          </a:p>
        </p:txBody>
      </p:sp>
      <p:sp>
        <p:nvSpPr>
          <p:cNvPr id="3" name="Zawartość — symbol zastępczy 2"/>
          <p:cNvSpPr>
            <a:spLocks noGrp="1"/>
          </p:cNvSpPr>
          <p:nvPr>
            <p:ph sz="half" idx="1"/>
          </p:nvPr>
        </p:nvSpPr>
        <p:spPr>
          <a:xfrm>
            <a:off x="1097280" y="2120900"/>
            <a:ext cx="4639736" cy="3748193"/>
          </a:xfrm>
        </p:spPr>
        <p:txBody>
          <a:bodyPr rtlCol="0"/>
          <a:lstStyle/>
          <a:p>
            <a:pPr lvl="0" rtl="0"/>
            <a:r>
              <a:rPr lang="pl-PL"/>
              <a:t>Kliknij, aby edytować style wzorca tekstu</a:t>
            </a:r>
          </a:p>
          <a:p>
            <a:pPr lvl="1" rtl="0"/>
            <a:r>
              <a:rPr lang="pl-PL"/>
              <a:t>Drugi poziom</a:t>
            </a:r>
          </a:p>
          <a:p>
            <a:pPr lvl="2" rtl="0"/>
            <a:r>
              <a:rPr lang="pl-PL"/>
              <a:t>Trzeci poziom</a:t>
            </a:r>
          </a:p>
          <a:p>
            <a:pPr lvl="3" rtl="0"/>
            <a:r>
              <a:rPr lang="pl-PL"/>
              <a:t>Czwarty poziom</a:t>
            </a:r>
          </a:p>
          <a:p>
            <a:pPr lvl="4" rtl="0"/>
            <a:r>
              <a:rPr lang="pl-PL"/>
              <a:t>Piąty poziom</a:t>
            </a:r>
            <a:endParaRPr lang="en-US" dirty="0"/>
          </a:p>
        </p:txBody>
      </p:sp>
      <p:sp>
        <p:nvSpPr>
          <p:cNvPr id="4" name="Zawartość — symbol zastępczy 3"/>
          <p:cNvSpPr>
            <a:spLocks noGrp="1"/>
          </p:cNvSpPr>
          <p:nvPr>
            <p:ph sz="half" idx="2"/>
          </p:nvPr>
        </p:nvSpPr>
        <p:spPr>
          <a:xfrm>
            <a:off x="6515944" y="2120900"/>
            <a:ext cx="4639736" cy="3748194"/>
          </a:xfrm>
        </p:spPr>
        <p:txBody>
          <a:bodyPr rtlCol="0"/>
          <a:lstStyle/>
          <a:p>
            <a:pPr lvl="0" rtl="0"/>
            <a:r>
              <a:rPr lang="pl-PL"/>
              <a:t>Kliknij, aby edytować style wzorca tekstu</a:t>
            </a:r>
          </a:p>
          <a:p>
            <a:pPr lvl="1" rtl="0"/>
            <a:r>
              <a:rPr lang="pl-PL"/>
              <a:t>Drugi poziom</a:t>
            </a:r>
          </a:p>
          <a:p>
            <a:pPr lvl="2" rtl="0"/>
            <a:r>
              <a:rPr lang="pl-PL"/>
              <a:t>Trzeci poziom</a:t>
            </a:r>
          </a:p>
          <a:p>
            <a:pPr lvl="3" rtl="0"/>
            <a:r>
              <a:rPr lang="pl-PL"/>
              <a:t>Czwarty poziom</a:t>
            </a:r>
          </a:p>
          <a:p>
            <a:pPr lvl="4" rtl="0"/>
            <a:r>
              <a:rPr lang="pl-PL"/>
              <a:t>Piąty poziom</a:t>
            </a:r>
            <a:endParaRPr lang="en-US" dirty="0"/>
          </a:p>
        </p:txBody>
      </p:sp>
      <p:sp>
        <p:nvSpPr>
          <p:cNvPr id="2" name="Data — symbol zastępczy 1">
            <a:extLst>
              <a:ext uri="{FF2B5EF4-FFF2-40B4-BE49-F238E27FC236}">
                <a16:creationId xmlns:a16="http://schemas.microsoft.com/office/drawing/2014/main" id="{5782D47D-B0DC-4C40-BCC6-BBBA32584A38}"/>
              </a:ext>
            </a:extLst>
          </p:cNvPr>
          <p:cNvSpPr>
            <a:spLocks noGrp="1"/>
          </p:cNvSpPr>
          <p:nvPr>
            <p:ph type="dt" sz="half" idx="10"/>
          </p:nvPr>
        </p:nvSpPr>
        <p:spPr/>
        <p:txBody>
          <a:bodyPr rtlCol="0"/>
          <a:lstStyle/>
          <a:p>
            <a:pPr rtl="0"/>
            <a:fld id="{6D9D7E3F-871E-42B9-88FB-12D60C8B3FED}" type="datetime1">
              <a:rPr lang="pl-PL" smtClean="0"/>
              <a:t>28.04.2025</a:t>
            </a:fld>
            <a:endParaRPr lang="en-US" dirty="0"/>
          </a:p>
        </p:txBody>
      </p:sp>
      <p:sp>
        <p:nvSpPr>
          <p:cNvPr id="9" name="Stopka — symbol zastępczy 8">
            <a:extLst>
              <a:ext uri="{FF2B5EF4-FFF2-40B4-BE49-F238E27FC236}">
                <a16:creationId xmlns:a16="http://schemas.microsoft.com/office/drawing/2014/main" id="{4690D34E-7EBD-44B2-83CA-4C126A18D7EF}"/>
              </a:ext>
            </a:extLst>
          </p:cNvPr>
          <p:cNvSpPr>
            <a:spLocks noGrp="1"/>
          </p:cNvSpPr>
          <p:nvPr>
            <p:ph type="ftr" sz="quarter" idx="11"/>
          </p:nvPr>
        </p:nvSpPr>
        <p:spPr/>
        <p:txBody>
          <a:bodyPr rtlCol="0"/>
          <a:lstStyle/>
          <a:p>
            <a:pPr rtl="0"/>
            <a:endParaRPr lang="en-US" dirty="0"/>
          </a:p>
        </p:txBody>
      </p:sp>
      <p:sp>
        <p:nvSpPr>
          <p:cNvPr id="10" name="Numer slajdu — symbol zastępczy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4256663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10" name="Tytuł 9"/>
          <p:cNvSpPr>
            <a:spLocks noGrp="1"/>
          </p:cNvSpPr>
          <p:nvPr>
            <p:ph type="title"/>
          </p:nvPr>
        </p:nvSpPr>
        <p:spPr>
          <a:xfrm>
            <a:off x="1097280" y="286603"/>
            <a:ext cx="10058400" cy="1450757"/>
          </a:xfrm>
        </p:spPr>
        <p:txBody>
          <a:bodyPr rtlCol="0"/>
          <a:lstStyle/>
          <a:p>
            <a:pPr rtl="0"/>
            <a:r>
              <a:rPr lang="pl-PL"/>
              <a:t>Kliknij, aby edytować styl</a:t>
            </a:r>
            <a:endParaRPr lang="en-US" dirty="0"/>
          </a:p>
        </p:txBody>
      </p:sp>
      <p:sp>
        <p:nvSpPr>
          <p:cNvPr id="3" name="Tekst — symbol zastępczy 2"/>
          <p:cNvSpPr>
            <a:spLocks noGrp="1"/>
          </p:cNvSpPr>
          <p:nvPr>
            <p:ph type="body" idx="1"/>
          </p:nvPr>
        </p:nvSpPr>
        <p:spPr>
          <a:xfrm>
            <a:off x="1097280" y="2057400"/>
            <a:ext cx="4639736" cy="736282"/>
          </a:xfrm>
        </p:spPr>
        <p:txBody>
          <a:bodyPr lIns="91440" rIns="91440" rtlCol="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l-PL"/>
              <a:t>Kliknij, aby edytować style wzorca tekstu</a:t>
            </a:r>
          </a:p>
        </p:txBody>
      </p:sp>
      <p:sp>
        <p:nvSpPr>
          <p:cNvPr id="4" name="Zawartość — symbol zastępczy 3"/>
          <p:cNvSpPr>
            <a:spLocks noGrp="1"/>
          </p:cNvSpPr>
          <p:nvPr>
            <p:ph sz="half" idx="2"/>
          </p:nvPr>
        </p:nvSpPr>
        <p:spPr>
          <a:xfrm>
            <a:off x="1097280" y="2958274"/>
            <a:ext cx="4639736" cy="2910821"/>
          </a:xfrm>
        </p:spPr>
        <p:txBody>
          <a:bodyPr rtlCol="0"/>
          <a:lstStyle/>
          <a:p>
            <a:pPr lvl="0" rtl="0"/>
            <a:r>
              <a:rPr lang="pl-PL"/>
              <a:t>Kliknij, aby edytować style wzorca tekstu</a:t>
            </a:r>
          </a:p>
          <a:p>
            <a:pPr lvl="1" rtl="0"/>
            <a:r>
              <a:rPr lang="pl-PL"/>
              <a:t>Drugi poziom</a:t>
            </a:r>
          </a:p>
          <a:p>
            <a:pPr lvl="2" rtl="0"/>
            <a:r>
              <a:rPr lang="pl-PL"/>
              <a:t>Trzeci poziom</a:t>
            </a:r>
          </a:p>
          <a:p>
            <a:pPr lvl="3" rtl="0"/>
            <a:r>
              <a:rPr lang="pl-PL"/>
              <a:t>Czwarty poziom</a:t>
            </a:r>
          </a:p>
          <a:p>
            <a:pPr lvl="4" rtl="0"/>
            <a:r>
              <a:rPr lang="pl-PL"/>
              <a:t>Piąty poziom</a:t>
            </a:r>
            <a:endParaRPr lang="en-US" dirty="0"/>
          </a:p>
        </p:txBody>
      </p:sp>
      <p:sp>
        <p:nvSpPr>
          <p:cNvPr id="5" name="Tekst — symbol zastępczy 4"/>
          <p:cNvSpPr>
            <a:spLocks noGrp="1"/>
          </p:cNvSpPr>
          <p:nvPr>
            <p:ph type="body" sz="quarter" idx="3"/>
          </p:nvPr>
        </p:nvSpPr>
        <p:spPr>
          <a:xfrm>
            <a:off x="6515944" y="2057400"/>
            <a:ext cx="4639736" cy="736282"/>
          </a:xfrm>
        </p:spPr>
        <p:txBody>
          <a:bodyPr lIns="91440" rIns="91440" rtlCol="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l-PL"/>
              <a:t>Kliknij, aby edytować style wzorca tekstu</a:t>
            </a:r>
          </a:p>
        </p:txBody>
      </p:sp>
      <p:sp>
        <p:nvSpPr>
          <p:cNvPr id="6" name="Zawartość — symbol zastępczy 5"/>
          <p:cNvSpPr>
            <a:spLocks noGrp="1"/>
          </p:cNvSpPr>
          <p:nvPr>
            <p:ph sz="quarter" idx="4"/>
          </p:nvPr>
        </p:nvSpPr>
        <p:spPr>
          <a:xfrm>
            <a:off x="6515944" y="2958273"/>
            <a:ext cx="4639736" cy="2910821"/>
          </a:xfrm>
        </p:spPr>
        <p:txBody>
          <a:bodyPr rtlCol="0"/>
          <a:lstStyle/>
          <a:p>
            <a:pPr lvl="0" rtl="0"/>
            <a:r>
              <a:rPr lang="pl-PL"/>
              <a:t>Kliknij, aby edytować style wzorca tekstu</a:t>
            </a:r>
          </a:p>
          <a:p>
            <a:pPr lvl="1" rtl="0"/>
            <a:r>
              <a:rPr lang="pl-PL"/>
              <a:t>Drugi poziom</a:t>
            </a:r>
          </a:p>
          <a:p>
            <a:pPr lvl="2" rtl="0"/>
            <a:r>
              <a:rPr lang="pl-PL"/>
              <a:t>Trzeci poziom</a:t>
            </a:r>
          </a:p>
          <a:p>
            <a:pPr lvl="3" rtl="0"/>
            <a:r>
              <a:rPr lang="pl-PL"/>
              <a:t>Czwarty poziom</a:t>
            </a:r>
          </a:p>
          <a:p>
            <a:pPr lvl="4" rtl="0"/>
            <a:r>
              <a:rPr lang="pl-PL"/>
              <a:t>Piąty poziom</a:t>
            </a:r>
            <a:endParaRPr lang="en-US" dirty="0"/>
          </a:p>
        </p:txBody>
      </p:sp>
      <p:sp>
        <p:nvSpPr>
          <p:cNvPr id="2" name="Data — symbol zastępczy 1">
            <a:extLst>
              <a:ext uri="{FF2B5EF4-FFF2-40B4-BE49-F238E27FC236}">
                <a16:creationId xmlns:a16="http://schemas.microsoft.com/office/drawing/2014/main" id="{8AF8A515-AA94-45D1-9223-5C2272618D85}"/>
              </a:ext>
            </a:extLst>
          </p:cNvPr>
          <p:cNvSpPr>
            <a:spLocks noGrp="1"/>
          </p:cNvSpPr>
          <p:nvPr>
            <p:ph type="dt" sz="half" idx="10"/>
          </p:nvPr>
        </p:nvSpPr>
        <p:spPr/>
        <p:txBody>
          <a:bodyPr rtlCol="0"/>
          <a:lstStyle/>
          <a:p>
            <a:pPr rtl="0"/>
            <a:fld id="{18172BDD-02B5-48CF-A598-DDE8D9E324B3}" type="datetime1">
              <a:rPr lang="pl-PL" smtClean="0"/>
              <a:t>28.04.2025</a:t>
            </a:fld>
            <a:endParaRPr lang="en-US" dirty="0"/>
          </a:p>
        </p:txBody>
      </p:sp>
      <p:sp>
        <p:nvSpPr>
          <p:cNvPr id="11" name="Stopka — symbol zastępczy 10">
            <a:extLst>
              <a:ext uri="{FF2B5EF4-FFF2-40B4-BE49-F238E27FC236}">
                <a16:creationId xmlns:a16="http://schemas.microsoft.com/office/drawing/2014/main" id="{D052F5BC-98E0-4D60-AD67-9547738B7DD4}"/>
              </a:ext>
            </a:extLst>
          </p:cNvPr>
          <p:cNvSpPr>
            <a:spLocks noGrp="1"/>
          </p:cNvSpPr>
          <p:nvPr>
            <p:ph type="ftr" sz="quarter" idx="11"/>
          </p:nvPr>
        </p:nvSpPr>
        <p:spPr/>
        <p:txBody>
          <a:bodyPr rtlCol="0"/>
          <a:lstStyle/>
          <a:p>
            <a:pPr rtl="0"/>
            <a:endParaRPr lang="en-US" dirty="0"/>
          </a:p>
        </p:txBody>
      </p:sp>
      <p:sp>
        <p:nvSpPr>
          <p:cNvPr id="12" name="Numer slajdu — symbol zastępczy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3068194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rtlCol="0"/>
          <a:lstStyle/>
          <a:p>
            <a:pPr rtl="0"/>
            <a:r>
              <a:rPr lang="pl-PL"/>
              <a:t>Kliknij, aby edytować styl</a:t>
            </a:r>
            <a:endParaRPr lang="en-US" dirty="0"/>
          </a:p>
        </p:txBody>
      </p:sp>
      <p:sp>
        <p:nvSpPr>
          <p:cNvPr id="6" name="Data — symbol zastępczy 5">
            <a:extLst>
              <a:ext uri="{FF2B5EF4-FFF2-40B4-BE49-F238E27FC236}">
                <a16:creationId xmlns:a16="http://schemas.microsoft.com/office/drawing/2014/main" id="{7392073F-158F-44A3-8913-917AFFC1BC20}"/>
              </a:ext>
            </a:extLst>
          </p:cNvPr>
          <p:cNvSpPr>
            <a:spLocks noGrp="1"/>
          </p:cNvSpPr>
          <p:nvPr>
            <p:ph type="dt" sz="half" idx="10"/>
          </p:nvPr>
        </p:nvSpPr>
        <p:spPr/>
        <p:txBody>
          <a:bodyPr rtlCol="0"/>
          <a:lstStyle/>
          <a:p>
            <a:pPr rtl="0"/>
            <a:fld id="{E5C9D7BB-18F8-44E5-BA28-A3609601F748}" type="datetime1">
              <a:rPr lang="pl-PL" smtClean="0"/>
              <a:t>28.04.2025</a:t>
            </a:fld>
            <a:endParaRPr lang="en-US" dirty="0"/>
          </a:p>
        </p:txBody>
      </p:sp>
      <p:sp>
        <p:nvSpPr>
          <p:cNvPr id="7" name="Stopka — symbol zastępczy 6">
            <a:extLst>
              <a:ext uri="{FF2B5EF4-FFF2-40B4-BE49-F238E27FC236}">
                <a16:creationId xmlns:a16="http://schemas.microsoft.com/office/drawing/2014/main" id="{EED72207-24CA-42B7-A975-2F8E41CBA904}"/>
              </a:ext>
            </a:extLst>
          </p:cNvPr>
          <p:cNvSpPr>
            <a:spLocks noGrp="1"/>
          </p:cNvSpPr>
          <p:nvPr>
            <p:ph type="ftr" sz="quarter" idx="11"/>
          </p:nvPr>
        </p:nvSpPr>
        <p:spPr/>
        <p:txBody>
          <a:bodyPr rtlCol="0"/>
          <a:lstStyle/>
          <a:p>
            <a:pPr rtl="0"/>
            <a:endParaRPr lang="en-US" dirty="0"/>
          </a:p>
        </p:txBody>
      </p:sp>
      <p:sp>
        <p:nvSpPr>
          <p:cNvPr id="8" name="Numer slajdu — symbol zastępczy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811860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10" name="Prostokąt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a — symbol zastępczy 1">
            <a:extLst>
              <a:ext uri="{FF2B5EF4-FFF2-40B4-BE49-F238E27FC236}">
                <a16:creationId xmlns:a16="http://schemas.microsoft.com/office/drawing/2014/main" id="{94E9223F-721F-47BF-9FD5-0F8D12FF0DE1}"/>
              </a:ext>
            </a:extLst>
          </p:cNvPr>
          <p:cNvSpPr>
            <a:spLocks noGrp="1"/>
          </p:cNvSpPr>
          <p:nvPr>
            <p:ph type="dt" sz="half" idx="10"/>
          </p:nvPr>
        </p:nvSpPr>
        <p:spPr/>
        <p:txBody>
          <a:bodyPr rtlCol="0"/>
          <a:lstStyle/>
          <a:p>
            <a:pPr rtl="0"/>
            <a:fld id="{D441AFA3-ED28-409D-9F61-7C1CB062C782}" type="datetime1">
              <a:rPr lang="pl-PL" smtClean="0"/>
              <a:t>28.04.2025</a:t>
            </a:fld>
            <a:endParaRPr lang="en-US" dirty="0"/>
          </a:p>
        </p:txBody>
      </p:sp>
      <p:sp>
        <p:nvSpPr>
          <p:cNvPr id="3" name="Stopka — symbol zastępczy 2">
            <a:extLst>
              <a:ext uri="{FF2B5EF4-FFF2-40B4-BE49-F238E27FC236}">
                <a16:creationId xmlns:a16="http://schemas.microsoft.com/office/drawing/2014/main" id="{05915714-6BBA-4593-8591-4E26F7D58D9F}"/>
              </a:ext>
            </a:extLst>
          </p:cNvPr>
          <p:cNvSpPr>
            <a:spLocks noGrp="1"/>
          </p:cNvSpPr>
          <p:nvPr>
            <p:ph type="ftr" sz="quarter" idx="11"/>
          </p:nvPr>
        </p:nvSpPr>
        <p:spPr/>
        <p:txBody>
          <a:bodyPr rtlCol="0"/>
          <a:lstStyle/>
          <a:p>
            <a:pPr rtl="0"/>
            <a:endParaRPr lang="en-US" dirty="0"/>
          </a:p>
        </p:txBody>
      </p:sp>
      <p:sp>
        <p:nvSpPr>
          <p:cNvPr id="4" name="Numer slajdu — symbol zastępczy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2001422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Zawartość z podpisem">
    <p:spTree>
      <p:nvGrpSpPr>
        <p:cNvPr id="1" name=""/>
        <p:cNvGrpSpPr/>
        <p:nvPr/>
      </p:nvGrpSpPr>
      <p:grpSpPr>
        <a:xfrm>
          <a:off x="0" y="0"/>
          <a:ext cx="0" cy="0"/>
          <a:chOff x="0" y="0"/>
          <a:chExt cx="0" cy="0"/>
        </a:xfrm>
      </p:grpSpPr>
      <p:sp>
        <p:nvSpPr>
          <p:cNvPr id="8" name="Prostokąt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ytuł 1"/>
          <p:cNvSpPr>
            <a:spLocks noGrp="1"/>
          </p:cNvSpPr>
          <p:nvPr>
            <p:ph type="title"/>
          </p:nvPr>
        </p:nvSpPr>
        <p:spPr>
          <a:xfrm>
            <a:off x="643466" y="786383"/>
            <a:ext cx="3517567" cy="2093975"/>
          </a:xfrm>
        </p:spPr>
        <p:txBody>
          <a:bodyPr rtlCol="0" anchor="b">
            <a:normAutofit/>
          </a:bodyPr>
          <a:lstStyle>
            <a:lvl1pPr>
              <a:lnSpc>
                <a:spcPct val="90000"/>
              </a:lnSpc>
              <a:defRPr sz="3600" b="0">
                <a:solidFill>
                  <a:srgbClr val="FFFFFF"/>
                </a:solidFill>
              </a:defRPr>
            </a:lvl1pPr>
          </a:lstStyle>
          <a:p>
            <a:pPr rtl="0"/>
            <a:r>
              <a:rPr lang="pl-PL"/>
              <a:t>Kliknij, aby edytować styl</a:t>
            </a:r>
            <a:endParaRPr lang="en-US" dirty="0"/>
          </a:p>
        </p:txBody>
      </p:sp>
      <p:sp>
        <p:nvSpPr>
          <p:cNvPr id="3" name="Zawartość — symbol zastępczy 2"/>
          <p:cNvSpPr>
            <a:spLocks noGrp="1"/>
          </p:cNvSpPr>
          <p:nvPr>
            <p:ph idx="1"/>
          </p:nvPr>
        </p:nvSpPr>
        <p:spPr>
          <a:xfrm>
            <a:off x="5458984" y="812799"/>
            <a:ext cx="5928344" cy="5294757"/>
          </a:xfrm>
        </p:spPr>
        <p:txBody>
          <a:bodyPr rtlCol="0"/>
          <a:lstStyle/>
          <a:p>
            <a:pPr lvl="0" rtl="0"/>
            <a:r>
              <a:rPr lang="pl-PL"/>
              <a:t>Kliknij, aby edytować style wzorca tekstu</a:t>
            </a:r>
          </a:p>
          <a:p>
            <a:pPr lvl="1" rtl="0"/>
            <a:r>
              <a:rPr lang="pl-PL"/>
              <a:t>Drugi poziom</a:t>
            </a:r>
          </a:p>
          <a:p>
            <a:pPr lvl="2" rtl="0"/>
            <a:r>
              <a:rPr lang="pl-PL"/>
              <a:t>Trzeci poziom</a:t>
            </a:r>
          </a:p>
          <a:p>
            <a:pPr lvl="3" rtl="0"/>
            <a:r>
              <a:rPr lang="pl-PL"/>
              <a:t>Czwarty poziom</a:t>
            </a:r>
          </a:p>
          <a:p>
            <a:pPr lvl="4" rtl="0"/>
            <a:r>
              <a:rPr lang="pl-PL"/>
              <a:t>Piąty poziom</a:t>
            </a:r>
            <a:endParaRPr lang="en-US" dirty="0"/>
          </a:p>
        </p:txBody>
      </p:sp>
      <p:sp>
        <p:nvSpPr>
          <p:cNvPr id="4" name="Tekst — symbol zastępczy 3"/>
          <p:cNvSpPr>
            <a:spLocks noGrp="1"/>
          </p:cNvSpPr>
          <p:nvPr>
            <p:ph type="body" sz="half" idx="2"/>
          </p:nvPr>
        </p:nvSpPr>
        <p:spPr>
          <a:xfrm>
            <a:off x="643465" y="3043050"/>
            <a:ext cx="3517567" cy="3064505"/>
          </a:xfrm>
        </p:spPr>
        <p:txBody>
          <a:bodyPr lIns="91440" rIns="91440" rtlCol="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pl-PL"/>
              <a:t>Kliknij, aby edytować style wzorca tekstu</a:t>
            </a:r>
          </a:p>
        </p:txBody>
      </p:sp>
      <p:sp>
        <p:nvSpPr>
          <p:cNvPr id="5" name="Data — symbol zastępczy 4"/>
          <p:cNvSpPr>
            <a:spLocks noGrp="1"/>
          </p:cNvSpPr>
          <p:nvPr>
            <p:ph type="dt" sz="half" idx="10"/>
          </p:nvPr>
        </p:nvSpPr>
        <p:spPr>
          <a:xfrm>
            <a:off x="643464" y="6446520"/>
            <a:ext cx="3517568" cy="365125"/>
          </a:xfrm>
        </p:spPr>
        <p:txBody>
          <a:bodyPr rtlCol="0"/>
          <a:lstStyle>
            <a:lvl1pPr algn="l">
              <a:defRPr/>
            </a:lvl1pPr>
          </a:lstStyle>
          <a:p>
            <a:pPr rtl="0"/>
            <a:fld id="{46D2179F-AD35-466F-A681-81C59189197B}" type="datetime1">
              <a:rPr lang="pl-PL" smtClean="0"/>
              <a:t>28.04.2025</a:t>
            </a:fld>
            <a:endParaRPr lang="en-US" dirty="0"/>
          </a:p>
        </p:txBody>
      </p:sp>
      <p:sp>
        <p:nvSpPr>
          <p:cNvPr id="6" name="Stopka — symbol zastępczy 5"/>
          <p:cNvSpPr>
            <a:spLocks noGrp="1"/>
          </p:cNvSpPr>
          <p:nvPr>
            <p:ph type="ftr" sz="quarter" idx="11"/>
          </p:nvPr>
        </p:nvSpPr>
        <p:spPr>
          <a:xfrm>
            <a:off x="5458983" y="6446520"/>
            <a:ext cx="5334019" cy="365125"/>
          </a:xfrm>
        </p:spPr>
        <p:txBody>
          <a:bodyPr rtlCol="0"/>
          <a:lstStyle>
            <a:lvl1pPr algn="l">
              <a:defRPr>
                <a:solidFill>
                  <a:schemeClr val="tx2"/>
                </a:solidFill>
              </a:defRPr>
            </a:lvl1pPr>
          </a:lstStyle>
          <a:p>
            <a:pPr rtl="0"/>
            <a:endParaRPr lang="en-US" dirty="0"/>
          </a:p>
        </p:txBody>
      </p:sp>
      <p:sp>
        <p:nvSpPr>
          <p:cNvPr id="7" name="Numer slajdu — symbol zastępczy 6"/>
          <p:cNvSpPr>
            <a:spLocks noGrp="1"/>
          </p:cNvSpPr>
          <p:nvPr>
            <p:ph type="sldNum" sz="quarter" idx="12"/>
          </p:nvPr>
        </p:nvSpPr>
        <p:spPr/>
        <p:txBody>
          <a:bodyPr rtlCol="0"/>
          <a:lstStyle>
            <a:lvl1pPr>
              <a:defRPr>
                <a:solidFill>
                  <a:schemeClr val="tx2"/>
                </a:solidFill>
              </a:defRPr>
            </a:lvl1pPr>
          </a:lstStyle>
          <a:p>
            <a:pPr rtl="0"/>
            <a:fld id="{3A98EE3D-8CD1-4C3F-BD1C-C98C9596463C}" type="slidenum">
              <a:rPr lang="en-US" smtClean="0"/>
              <a:pPr/>
              <a:t>‹#›</a:t>
            </a:fld>
            <a:endParaRPr lang="en-US" dirty="0"/>
          </a:p>
        </p:txBody>
      </p:sp>
    </p:spTree>
    <p:extLst>
      <p:ext uri="{BB962C8B-B14F-4D97-AF65-F5344CB8AC3E}">
        <p14:creationId xmlns:p14="http://schemas.microsoft.com/office/powerpoint/2010/main" val="1933282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az z podpisem">
    <p:spTree>
      <p:nvGrpSpPr>
        <p:cNvPr id="1" name=""/>
        <p:cNvGrpSpPr/>
        <p:nvPr/>
      </p:nvGrpSpPr>
      <p:grpSpPr>
        <a:xfrm>
          <a:off x="0" y="0"/>
          <a:ext cx="0" cy="0"/>
          <a:chOff x="0" y="0"/>
          <a:chExt cx="0" cy="0"/>
        </a:xfrm>
      </p:grpSpPr>
      <p:sp>
        <p:nvSpPr>
          <p:cNvPr id="8" name="Prostokąt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Obraz — symbol zastępczy 2"/>
          <p:cNvSpPr>
            <a:spLocks noGrp="1" noChangeAspect="1"/>
          </p:cNvSpPr>
          <p:nvPr>
            <p:ph type="pic" idx="1"/>
          </p:nvPr>
        </p:nvSpPr>
        <p:spPr>
          <a:xfrm>
            <a:off x="15" y="0"/>
            <a:ext cx="12191985" cy="4578350"/>
          </a:xfrm>
          <a:solidFill>
            <a:schemeClr val="bg1">
              <a:lumMod val="85000"/>
            </a:schemeClr>
          </a:solidFill>
        </p:spPr>
        <p:txBody>
          <a:bodyPr lIns="457200" tIns="457200"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pl-PL"/>
              <a:t>Kliknij ikonę, aby dodać obraz</a:t>
            </a:r>
            <a:endParaRPr lang="en-US" dirty="0"/>
          </a:p>
        </p:txBody>
      </p:sp>
      <p:sp>
        <p:nvSpPr>
          <p:cNvPr id="2" name="Tytuł 1"/>
          <p:cNvSpPr>
            <a:spLocks noGrp="1"/>
          </p:cNvSpPr>
          <p:nvPr>
            <p:ph type="title"/>
          </p:nvPr>
        </p:nvSpPr>
        <p:spPr>
          <a:xfrm>
            <a:off x="1097279" y="4799362"/>
            <a:ext cx="10113645" cy="743682"/>
          </a:xfrm>
        </p:spPr>
        <p:txBody>
          <a:bodyPr tIns="0" bIns="0" rtlCol="0" anchor="b">
            <a:noAutofit/>
          </a:bodyPr>
          <a:lstStyle>
            <a:lvl1pPr>
              <a:defRPr sz="3600" b="0">
                <a:solidFill>
                  <a:srgbClr val="FFFFFF"/>
                </a:solidFill>
              </a:defRPr>
            </a:lvl1pPr>
          </a:lstStyle>
          <a:p>
            <a:pPr rtl="0"/>
            <a:r>
              <a:rPr lang="pl-PL"/>
              <a:t>Kliknij, aby edytować styl</a:t>
            </a:r>
            <a:endParaRPr lang="en-US" dirty="0"/>
          </a:p>
        </p:txBody>
      </p:sp>
      <p:sp>
        <p:nvSpPr>
          <p:cNvPr id="4" name="Tekst — symbol zastępczy 3"/>
          <p:cNvSpPr>
            <a:spLocks noGrp="1"/>
          </p:cNvSpPr>
          <p:nvPr>
            <p:ph type="body" sz="half" idx="2"/>
          </p:nvPr>
        </p:nvSpPr>
        <p:spPr>
          <a:xfrm>
            <a:off x="1097279" y="5715000"/>
            <a:ext cx="10113264" cy="609600"/>
          </a:xfrm>
        </p:spPr>
        <p:txBody>
          <a:bodyPr lIns="91440" tIns="0" rIns="91440" bIns="0" rtlCol="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pl-PL"/>
              <a:t>Kliknij, aby edytować style wzorca tekstu</a:t>
            </a:r>
          </a:p>
        </p:txBody>
      </p:sp>
      <p:sp>
        <p:nvSpPr>
          <p:cNvPr id="5" name="Data — symbol zastępczy 4"/>
          <p:cNvSpPr>
            <a:spLocks noGrp="1"/>
          </p:cNvSpPr>
          <p:nvPr>
            <p:ph type="dt" sz="half" idx="10"/>
          </p:nvPr>
        </p:nvSpPr>
        <p:spPr/>
        <p:txBody>
          <a:bodyPr rtlCol="0"/>
          <a:lstStyle>
            <a:lvl1pPr>
              <a:defRPr/>
            </a:lvl1pPr>
          </a:lstStyle>
          <a:p>
            <a:pPr rtl="0"/>
            <a:fld id="{4A1395F0-C132-4F04-9A22-D8E58D655E1C}" type="datetime1">
              <a:rPr lang="pl-PL" smtClean="0"/>
              <a:t>28.04.2025</a:t>
            </a:fld>
            <a:endParaRPr lang="en-US" dirty="0"/>
          </a:p>
        </p:txBody>
      </p:sp>
      <p:sp>
        <p:nvSpPr>
          <p:cNvPr id="6" name="Stopka — symbol zastępczy 5"/>
          <p:cNvSpPr>
            <a:spLocks noGrp="1"/>
          </p:cNvSpPr>
          <p:nvPr>
            <p:ph type="ftr" sz="quarter" idx="11"/>
          </p:nvPr>
        </p:nvSpPr>
        <p:spPr>
          <a:xfrm>
            <a:off x="1097279" y="6446838"/>
            <a:ext cx="6818262" cy="365125"/>
          </a:xfrm>
        </p:spPr>
        <p:txBody>
          <a:bodyPr rtlCol="0"/>
          <a:lstStyle/>
          <a:p>
            <a:pPr algn="l" rtl="0"/>
            <a:endParaRPr lang="en-US" dirty="0"/>
          </a:p>
        </p:txBody>
      </p:sp>
      <p:sp>
        <p:nvSpPr>
          <p:cNvPr id="7" name="Numer slajdu — symbol zastępczy 6"/>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523267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Prostokąt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ytuł — symbol zastępczy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pPr rtl="0"/>
            <a:r>
              <a:rPr lang="pl"/>
              <a:t>Kliknij, aby edytować styl wzorca tytułu</a:t>
            </a:r>
            <a:endParaRPr lang="en-US" dirty="0"/>
          </a:p>
        </p:txBody>
      </p:sp>
      <p:sp>
        <p:nvSpPr>
          <p:cNvPr id="3" name="Tekst — symbol zastępczy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rtl="0"/>
            <a:r>
              <a:rPr lang="pl"/>
              <a:t>Kliknij, aby edytować style wzorca tekstu</a:t>
            </a:r>
          </a:p>
          <a:p>
            <a:pPr lvl="1" rtl="0"/>
            <a:r>
              <a:rPr lang="pl"/>
              <a:t>Drugi poziom</a:t>
            </a:r>
          </a:p>
          <a:p>
            <a:pPr lvl="2" rtl="0"/>
            <a:r>
              <a:rPr lang="pl"/>
              <a:t>Trzeci poziom</a:t>
            </a:r>
          </a:p>
          <a:p>
            <a:pPr lvl="3" rtl="0"/>
            <a:r>
              <a:rPr lang="pl"/>
              <a:t>Czwarty poziom</a:t>
            </a:r>
          </a:p>
          <a:p>
            <a:pPr lvl="4" rtl="0"/>
            <a:r>
              <a:rPr lang="pl"/>
              <a:t>Piąty poziom</a:t>
            </a:r>
            <a:endParaRPr lang="en-US" dirty="0"/>
          </a:p>
        </p:txBody>
      </p:sp>
      <p:sp>
        <p:nvSpPr>
          <p:cNvPr id="4" name="Data — symbol zastępczy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pPr rtl="0"/>
            <a:fld id="{4E43EAF1-28E3-44EC-B370-94486815203D}" type="datetime1">
              <a:rPr lang="pl-PL" smtClean="0"/>
              <a:t>28.04.2025</a:t>
            </a:fld>
            <a:endParaRPr lang="en-US" dirty="0"/>
          </a:p>
        </p:txBody>
      </p:sp>
      <p:sp>
        <p:nvSpPr>
          <p:cNvPr id="5" name="Stopka — symbol zastępczy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pPr rtl="0"/>
            <a:endParaRPr lang="en-US" dirty="0"/>
          </a:p>
        </p:txBody>
      </p:sp>
      <p:sp>
        <p:nvSpPr>
          <p:cNvPr id="6" name="Numer slajdu — symbol zastępczy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pPr rtl="0"/>
            <a:fld id="{3A98EE3D-8CD1-4C3F-BD1C-C98C9596463C}" type="slidenum">
              <a:rPr lang="en-US" smtClean="0"/>
              <a:t>‹#›</a:t>
            </a:fld>
            <a:endParaRPr lang="en-US" dirty="0"/>
          </a:p>
        </p:txBody>
      </p:sp>
      <p:cxnSp>
        <p:nvCxnSpPr>
          <p:cNvPr id="10" name="Łącznik prosty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4982234"/>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47" r:id="rId3"/>
    <p:sldLayoutId id="2147483743" r:id="rId4"/>
    <p:sldLayoutId id="2147483738" r:id="rId5"/>
    <p:sldLayoutId id="2147483732" r:id="rId6"/>
    <p:sldLayoutId id="2147483733" r:id="rId7"/>
    <p:sldLayoutId id="2147483734" r:id="rId8"/>
    <p:sldLayoutId id="2147483735" r:id="rId9"/>
    <p:sldLayoutId id="2147483736" r:id="rId10"/>
    <p:sldLayoutId id="2147483737" r:id="rId11"/>
  </p:sldLayoutIdLst>
  <p:hf sldNum="0" hdr="0" ftr="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9.xml"/><Relationship Id="rId4" Type="http://schemas.openxmlformats.org/officeDocument/2006/relationships/image" Target="../media/image11.jpg"/></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9.xml"/><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9.xml"/><Relationship Id="rId4" Type="http://schemas.openxmlformats.org/officeDocument/2006/relationships/image" Target="../media/image19.jpg"/></Relationships>
</file>

<file path=ppt/slides/_rels/slide1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Prostokąt 21">
            <a:extLst>
              <a:ext uri="{FF2B5EF4-FFF2-40B4-BE49-F238E27FC236}">
                <a16:creationId xmlns:a16="http://schemas.microsoft.com/office/drawing/2014/main" id="{A9286AD2-18A9-4868-A4E3-7A2097A208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1"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 name="Tytuł 1">
            <a:extLst>
              <a:ext uri="{FF2B5EF4-FFF2-40B4-BE49-F238E27FC236}">
                <a16:creationId xmlns:a16="http://schemas.microsoft.com/office/drawing/2014/main" id="{78FD68DA-43BA-4508-8DE2-BA9BB7B2FA5B}"/>
              </a:ext>
            </a:extLst>
          </p:cNvPr>
          <p:cNvSpPr>
            <a:spLocks noGrp="1"/>
          </p:cNvSpPr>
          <p:nvPr>
            <p:ph type="ctrTitle"/>
          </p:nvPr>
        </p:nvSpPr>
        <p:spPr>
          <a:xfrm>
            <a:off x="5289754" y="639097"/>
            <a:ext cx="6253317" cy="3686015"/>
          </a:xfrm>
        </p:spPr>
        <p:txBody>
          <a:bodyPr rtlCol="0">
            <a:normAutofit/>
          </a:bodyPr>
          <a:lstStyle/>
          <a:p>
            <a:r>
              <a:rPr lang="pl-PL" sz="4000" dirty="0"/>
              <a:t>Gospodarowanie zasobem mieszkaniowym </a:t>
            </a:r>
            <a:br>
              <a:rPr lang="pl-PL" sz="4000" dirty="0"/>
            </a:br>
            <a:r>
              <a:rPr lang="pl-PL" sz="4000" dirty="0"/>
              <a:t>gminy Zawadzkie</a:t>
            </a:r>
            <a:endParaRPr lang="pl" sz="4000" dirty="0"/>
          </a:p>
        </p:txBody>
      </p:sp>
      <p:sp>
        <p:nvSpPr>
          <p:cNvPr id="3" name="Podtytuł 2">
            <a:extLst>
              <a:ext uri="{FF2B5EF4-FFF2-40B4-BE49-F238E27FC236}">
                <a16:creationId xmlns:a16="http://schemas.microsoft.com/office/drawing/2014/main" id="{A8E9CFF2-3777-4FF4-A759-8491175B0B7C}"/>
              </a:ext>
            </a:extLst>
          </p:cNvPr>
          <p:cNvSpPr>
            <a:spLocks noGrp="1"/>
          </p:cNvSpPr>
          <p:nvPr>
            <p:ph type="subTitle" idx="1"/>
          </p:nvPr>
        </p:nvSpPr>
        <p:spPr>
          <a:xfrm>
            <a:off x="5289753" y="4672739"/>
            <a:ext cx="6269347" cy="1021498"/>
          </a:xfrm>
        </p:spPr>
        <p:txBody>
          <a:bodyPr rtlCol="0">
            <a:normAutofit/>
          </a:bodyPr>
          <a:lstStyle/>
          <a:p>
            <a:pPr rtl="0"/>
            <a:r>
              <a:rPr lang="pl-PL" sz="2400" dirty="0">
                <a:solidFill>
                  <a:schemeClr val="tx1">
                    <a:lumMod val="85000"/>
                    <a:lumOff val="15000"/>
                  </a:schemeClr>
                </a:solidFill>
              </a:rPr>
              <a:t>P</a:t>
            </a:r>
            <a:r>
              <a:rPr lang="pl" sz="2400" dirty="0">
                <a:solidFill>
                  <a:schemeClr val="tx1">
                    <a:lumMod val="85000"/>
                    <a:lumOff val="15000"/>
                  </a:schemeClr>
                </a:solidFill>
              </a:rPr>
              <a:t>odsumowanie roku 2024</a:t>
            </a:r>
          </a:p>
        </p:txBody>
      </p:sp>
      <p:pic>
        <p:nvPicPr>
          <p:cNvPr id="5" name="Obraz 4" descr="Obraz, na którym znajduje się budynek i ławka do siedzenia&#10;&#10;Automatycznie generowany opis">
            <a:extLst>
              <a:ext uri="{FF2B5EF4-FFF2-40B4-BE49-F238E27FC236}">
                <a16:creationId xmlns:a16="http://schemas.microsoft.com/office/drawing/2014/main" id="{282CF6DD-7FE8-4063-9551-1B7BBCE92ABE}"/>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 y="1"/>
            <a:ext cx="4635315" cy="6857999"/>
          </a:xfrm>
          <a:prstGeom prst="rect">
            <a:avLst/>
          </a:prstGeom>
        </p:spPr>
      </p:pic>
      <p:cxnSp>
        <p:nvCxnSpPr>
          <p:cNvPr id="24" name="Łącznik prosty 23">
            <a:extLst>
              <a:ext uri="{FF2B5EF4-FFF2-40B4-BE49-F238E27FC236}">
                <a16:creationId xmlns:a16="http://schemas.microsoft.com/office/drawing/2014/main" id="{E7A7CD63-7EC3-44F3-95D0-595C4019FF2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27754" y="4498925"/>
            <a:ext cx="563610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37378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FDDE5FB-9597-19CF-AD69-4DB900B3C070}"/>
              </a:ext>
            </a:extLst>
          </p:cNvPr>
          <p:cNvSpPr>
            <a:spLocks noGrp="1"/>
          </p:cNvSpPr>
          <p:nvPr>
            <p:ph type="title"/>
          </p:nvPr>
        </p:nvSpPr>
        <p:spPr>
          <a:xfrm>
            <a:off x="812800" y="286603"/>
            <a:ext cx="10342880" cy="1098703"/>
          </a:xfrm>
        </p:spPr>
        <p:txBody>
          <a:bodyPr/>
          <a:lstStyle/>
          <a:p>
            <a:r>
              <a:rPr lang="pl-PL" dirty="0"/>
              <a:t>Wpływy łącznie: 966 999,01 zł</a:t>
            </a:r>
          </a:p>
        </p:txBody>
      </p:sp>
      <p:sp>
        <p:nvSpPr>
          <p:cNvPr id="3" name="Symbol zastępczy tekstu 2">
            <a:extLst>
              <a:ext uri="{FF2B5EF4-FFF2-40B4-BE49-F238E27FC236}">
                <a16:creationId xmlns:a16="http://schemas.microsoft.com/office/drawing/2014/main" id="{D418CB67-54F9-0416-8D21-C76A471E0CCC}"/>
              </a:ext>
            </a:extLst>
          </p:cNvPr>
          <p:cNvSpPr>
            <a:spLocks noGrp="1"/>
          </p:cNvSpPr>
          <p:nvPr>
            <p:ph type="body" idx="1"/>
          </p:nvPr>
        </p:nvSpPr>
        <p:spPr>
          <a:xfrm>
            <a:off x="2226732" y="1913467"/>
            <a:ext cx="3510283" cy="626533"/>
          </a:xfrm>
        </p:spPr>
        <p:txBody>
          <a:bodyPr>
            <a:normAutofit/>
          </a:bodyPr>
          <a:lstStyle/>
          <a:p>
            <a:r>
              <a:rPr lang="pl-PL" dirty="0"/>
              <a:t>Wpływy z czynszów</a:t>
            </a:r>
          </a:p>
        </p:txBody>
      </p:sp>
      <p:graphicFrame>
        <p:nvGraphicFramePr>
          <p:cNvPr id="8" name="Symbol zastępczy zawartości 7">
            <a:extLst>
              <a:ext uri="{FF2B5EF4-FFF2-40B4-BE49-F238E27FC236}">
                <a16:creationId xmlns:a16="http://schemas.microsoft.com/office/drawing/2014/main" id="{5F45E76E-6CB3-41D2-2E51-3CD0EBB47A66}"/>
              </a:ext>
            </a:extLst>
          </p:cNvPr>
          <p:cNvGraphicFramePr>
            <a:graphicFrameLocks noGrp="1"/>
          </p:cNvGraphicFramePr>
          <p:nvPr>
            <p:ph sz="half" idx="2"/>
            <p:extLst>
              <p:ext uri="{D42A27DB-BD31-4B8C-83A1-F6EECF244321}">
                <p14:modId xmlns:p14="http://schemas.microsoft.com/office/powerpoint/2010/main" val="4167279519"/>
              </p:ext>
            </p:extLst>
          </p:nvPr>
        </p:nvGraphicFramePr>
        <p:xfrm>
          <a:off x="1097279" y="2480733"/>
          <a:ext cx="5357707" cy="3621766"/>
        </p:xfrm>
        <a:graphic>
          <a:graphicData uri="http://schemas.openxmlformats.org/drawingml/2006/table">
            <a:tbl>
              <a:tblPr>
                <a:tableStyleId>{D7AC3CCA-C797-4891-BE02-D94E43425B78}</a:tableStyleId>
              </a:tblPr>
              <a:tblGrid>
                <a:gridCol w="2595766">
                  <a:extLst>
                    <a:ext uri="{9D8B030D-6E8A-4147-A177-3AD203B41FA5}">
                      <a16:colId xmlns:a16="http://schemas.microsoft.com/office/drawing/2014/main" val="3071212750"/>
                    </a:ext>
                  </a:extLst>
                </a:gridCol>
                <a:gridCol w="2761941">
                  <a:extLst>
                    <a:ext uri="{9D8B030D-6E8A-4147-A177-3AD203B41FA5}">
                      <a16:colId xmlns:a16="http://schemas.microsoft.com/office/drawing/2014/main" val="1347478995"/>
                    </a:ext>
                  </a:extLst>
                </a:gridCol>
              </a:tblGrid>
              <a:tr h="846667">
                <a:tc gridSpan="2">
                  <a:txBody>
                    <a:bodyPr/>
                    <a:lstStyle/>
                    <a:p>
                      <a:pPr algn="ctr">
                        <a:lnSpc>
                          <a:spcPct val="115000"/>
                        </a:lnSpc>
                        <a:spcAft>
                          <a:spcPts val="800"/>
                        </a:spcAft>
                        <a:buNone/>
                      </a:pPr>
                      <a:r>
                        <a:rPr lang="pl-PL" sz="2000" dirty="0">
                          <a:effectLst/>
                        </a:rPr>
                        <a:t>Wpływy z czynszów i odszkodowań </a:t>
                      </a:r>
                      <a:br>
                        <a:rPr lang="pl-PL" sz="2000" dirty="0">
                          <a:effectLst/>
                        </a:rPr>
                      </a:br>
                      <a:r>
                        <a:rPr lang="pl-PL" sz="2000" dirty="0">
                          <a:effectLst/>
                        </a:rPr>
                        <a:t>(stanowiących równowartość czynszu)</a:t>
                      </a:r>
                      <a:endParaRPr lang="pl-P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chor="ctr"/>
                </a:tc>
                <a:tc hMerge="1">
                  <a:txBody>
                    <a:bodyPr/>
                    <a:lstStyle/>
                    <a:p>
                      <a:endParaRPr lang="pl-PL"/>
                    </a:p>
                  </a:txBody>
                  <a:tcPr/>
                </a:tc>
                <a:extLst>
                  <a:ext uri="{0D108BD9-81ED-4DB2-BD59-A6C34878D82A}">
                    <a16:rowId xmlns:a16="http://schemas.microsoft.com/office/drawing/2014/main" val="1972107553"/>
                  </a:ext>
                </a:extLst>
              </a:tr>
              <a:tr h="623887">
                <a:tc>
                  <a:txBody>
                    <a:bodyPr/>
                    <a:lstStyle/>
                    <a:p>
                      <a:pPr algn="ctr">
                        <a:lnSpc>
                          <a:spcPct val="115000"/>
                        </a:lnSpc>
                        <a:spcAft>
                          <a:spcPts val="800"/>
                        </a:spcAft>
                        <a:buNone/>
                      </a:pPr>
                      <a:r>
                        <a:rPr lang="pl-PL" sz="2000">
                          <a:effectLst/>
                        </a:rPr>
                        <a:t>Rok sprawozdawczy</a:t>
                      </a:r>
                      <a:endParaRPr lang="pl-PL" sz="20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chor="ctr"/>
                </a:tc>
                <a:tc>
                  <a:txBody>
                    <a:bodyPr/>
                    <a:lstStyle/>
                    <a:p>
                      <a:pPr algn="ctr">
                        <a:lnSpc>
                          <a:spcPct val="115000"/>
                        </a:lnSpc>
                        <a:spcAft>
                          <a:spcPts val="800"/>
                        </a:spcAft>
                        <a:buNone/>
                      </a:pPr>
                      <a:r>
                        <a:rPr lang="pl-PL" sz="2000" dirty="0">
                          <a:effectLst/>
                        </a:rPr>
                        <a:t>Dochód roczny (zł)</a:t>
                      </a:r>
                      <a:endParaRPr lang="pl-P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chor="ctr"/>
                </a:tc>
                <a:extLst>
                  <a:ext uri="{0D108BD9-81ED-4DB2-BD59-A6C34878D82A}">
                    <a16:rowId xmlns:a16="http://schemas.microsoft.com/office/drawing/2014/main" val="2964555294"/>
                  </a:ext>
                </a:extLst>
              </a:tr>
              <a:tr h="537803">
                <a:tc>
                  <a:txBody>
                    <a:bodyPr/>
                    <a:lstStyle/>
                    <a:p>
                      <a:pPr algn="ctr">
                        <a:lnSpc>
                          <a:spcPct val="150000"/>
                        </a:lnSpc>
                        <a:spcAft>
                          <a:spcPts val="800"/>
                        </a:spcAft>
                        <a:buNone/>
                      </a:pPr>
                      <a:r>
                        <a:rPr lang="pl-PL" sz="2000" dirty="0">
                          <a:effectLst/>
                        </a:rPr>
                        <a:t>2024</a:t>
                      </a:r>
                      <a:endParaRPr lang="pl-P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chor="ctr"/>
                </a:tc>
                <a:tc>
                  <a:txBody>
                    <a:bodyPr/>
                    <a:lstStyle/>
                    <a:p>
                      <a:pPr algn="ctr">
                        <a:lnSpc>
                          <a:spcPct val="150000"/>
                        </a:lnSpc>
                        <a:spcAft>
                          <a:spcPts val="800"/>
                        </a:spcAft>
                        <a:buNone/>
                      </a:pPr>
                      <a:r>
                        <a:rPr lang="pl-PL" sz="2000" dirty="0">
                          <a:effectLst/>
                        </a:rPr>
                        <a:t>966 999,01</a:t>
                      </a:r>
                      <a:endParaRPr lang="pl-P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chor="ctr"/>
                </a:tc>
                <a:extLst>
                  <a:ext uri="{0D108BD9-81ED-4DB2-BD59-A6C34878D82A}">
                    <a16:rowId xmlns:a16="http://schemas.microsoft.com/office/drawing/2014/main" val="1650401036"/>
                  </a:ext>
                </a:extLst>
              </a:tr>
              <a:tr h="537803">
                <a:tc>
                  <a:txBody>
                    <a:bodyPr/>
                    <a:lstStyle/>
                    <a:p>
                      <a:pPr algn="ctr">
                        <a:lnSpc>
                          <a:spcPct val="150000"/>
                        </a:lnSpc>
                        <a:spcAft>
                          <a:spcPts val="800"/>
                        </a:spcAft>
                        <a:buNone/>
                      </a:pPr>
                      <a:r>
                        <a:rPr lang="pl-PL" sz="2000" dirty="0">
                          <a:effectLst/>
                        </a:rPr>
                        <a:t>2023</a:t>
                      </a:r>
                      <a:endParaRPr lang="pl-P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chor="ctr"/>
                </a:tc>
                <a:tc>
                  <a:txBody>
                    <a:bodyPr/>
                    <a:lstStyle/>
                    <a:p>
                      <a:pPr algn="ctr">
                        <a:lnSpc>
                          <a:spcPct val="150000"/>
                        </a:lnSpc>
                        <a:spcAft>
                          <a:spcPts val="800"/>
                        </a:spcAft>
                        <a:buNone/>
                      </a:pPr>
                      <a:r>
                        <a:rPr lang="pl-PL" sz="2000" dirty="0">
                          <a:effectLst/>
                        </a:rPr>
                        <a:t>968 807,84</a:t>
                      </a:r>
                      <a:endParaRPr lang="pl-P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chor="ctr"/>
                </a:tc>
                <a:extLst>
                  <a:ext uri="{0D108BD9-81ED-4DB2-BD59-A6C34878D82A}">
                    <a16:rowId xmlns:a16="http://schemas.microsoft.com/office/drawing/2014/main" val="655455613"/>
                  </a:ext>
                </a:extLst>
              </a:tr>
              <a:tr h="537803">
                <a:tc>
                  <a:txBody>
                    <a:bodyPr/>
                    <a:lstStyle/>
                    <a:p>
                      <a:pPr algn="ctr">
                        <a:lnSpc>
                          <a:spcPct val="150000"/>
                        </a:lnSpc>
                        <a:spcAft>
                          <a:spcPts val="800"/>
                        </a:spcAft>
                        <a:buNone/>
                      </a:pPr>
                      <a:r>
                        <a:rPr lang="pl-PL" sz="2000">
                          <a:effectLst/>
                        </a:rPr>
                        <a:t>2022</a:t>
                      </a:r>
                      <a:endParaRPr lang="pl-PL" sz="20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chor="ctr"/>
                </a:tc>
                <a:tc>
                  <a:txBody>
                    <a:bodyPr/>
                    <a:lstStyle/>
                    <a:p>
                      <a:pPr algn="ctr">
                        <a:lnSpc>
                          <a:spcPct val="150000"/>
                        </a:lnSpc>
                        <a:spcAft>
                          <a:spcPts val="800"/>
                        </a:spcAft>
                        <a:buNone/>
                      </a:pPr>
                      <a:r>
                        <a:rPr lang="pl-PL" sz="2000" dirty="0">
                          <a:effectLst/>
                        </a:rPr>
                        <a:t>947 191,82</a:t>
                      </a:r>
                      <a:endParaRPr lang="pl-P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chor="ctr"/>
                </a:tc>
                <a:extLst>
                  <a:ext uri="{0D108BD9-81ED-4DB2-BD59-A6C34878D82A}">
                    <a16:rowId xmlns:a16="http://schemas.microsoft.com/office/drawing/2014/main" val="2161047310"/>
                  </a:ext>
                </a:extLst>
              </a:tr>
              <a:tr h="537803">
                <a:tc>
                  <a:txBody>
                    <a:bodyPr/>
                    <a:lstStyle/>
                    <a:p>
                      <a:pPr algn="ctr">
                        <a:lnSpc>
                          <a:spcPct val="150000"/>
                        </a:lnSpc>
                        <a:spcAft>
                          <a:spcPts val="800"/>
                        </a:spcAft>
                        <a:buNone/>
                      </a:pPr>
                      <a:r>
                        <a:rPr lang="pl-PL" sz="2000" dirty="0">
                          <a:effectLst/>
                        </a:rPr>
                        <a:t>2021</a:t>
                      </a:r>
                      <a:endParaRPr lang="pl-P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chor="ctr"/>
                </a:tc>
                <a:tc>
                  <a:txBody>
                    <a:bodyPr/>
                    <a:lstStyle/>
                    <a:p>
                      <a:pPr algn="ctr">
                        <a:lnSpc>
                          <a:spcPct val="150000"/>
                        </a:lnSpc>
                        <a:spcAft>
                          <a:spcPts val="800"/>
                        </a:spcAft>
                        <a:buNone/>
                      </a:pPr>
                      <a:r>
                        <a:rPr lang="pl-PL" sz="2000" dirty="0">
                          <a:effectLst/>
                        </a:rPr>
                        <a:t>878 640,01</a:t>
                      </a:r>
                      <a:endParaRPr lang="pl-P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chor="b"/>
                </a:tc>
                <a:extLst>
                  <a:ext uri="{0D108BD9-81ED-4DB2-BD59-A6C34878D82A}">
                    <a16:rowId xmlns:a16="http://schemas.microsoft.com/office/drawing/2014/main" val="1034511295"/>
                  </a:ext>
                </a:extLst>
              </a:tr>
            </a:tbl>
          </a:graphicData>
        </a:graphic>
      </p:graphicFrame>
      <p:sp>
        <p:nvSpPr>
          <p:cNvPr id="5" name="Symbol zastępczy tekstu 4">
            <a:extLst>
              <a:ext uri="{FF2B5EF4-FFF2-40B4-BE49-F238E27FC236}">
                <a16:creationId xmlns:a16="http://schemas.microsoft.com/office/drawing/2014/main" id="{49A0917D-E5C0-BE2D-9C04-A85D7FBADAE6}"/>
              </a:ext>
            </a:extLst>
          </p:cNvPr>
          <p:cNvSpPr>
            <a:spLocks noGrp="1"/>
          </p:cNvSpPr>
          <p:nvPr>
            <p:ph type="body" sz="quarter" idx="3"/>
          </p:nvPr>
        </p:nvSpPr>
        <p:spPr>
          <a:xfrm>
            <a:off x="7941733" y="2057400"/>
            <a:ext cx="3412067" cy="736282"/>
          </a:xfrm>
        </p:spPr>
        <p:txBody>
          <a:bodyPr>
            <a:normAutofit/>
          </a:bodyPr>
          <a:lstStyle/>
          <a:p>
            <a:r>
              <a:rPr lang="pl-PL" dirty="0"/>
              <a:t>Stawka bazowa czynszu</a:t>
            </a:r>
          </a:p>
        </p:txBody>
      </p:sp>
      <p:sp>
        <p:nvSpPr>
          <p:cNvPr id="6" name="Symbol zastępczy zawartości 5">
            <a:extLst>
              <a:ext uri="{FF2B5EF4-FFF2-40B4-BE49-F238E27FC236}">
                <a16:creationId xmlns:a16="http://schemas.microsoft.com/office/drawing/2014/main" id="{431E0F72-8AC9-BB90-7630-A3F7CCC65609}"/>
              </a:ext>
            </a:extLst>
          </p:cNvPr>
          <p:cNvSpPr>
            <a:spLocks noGrp="1"/>
          </p:cNvSpPr>
          <p:nvPr>
            <p:ph sz="quarter" idx="4"/>
          </p:nvPr>
        </p:nvSpPr>
        <p:spPr>
          <a:xfrm>
            <a:off x="7518399" y="2793683"/>
            <a:ext cx="4004733" cy="3075412"/>
          </a:xfrm>
        </p:spPr>
        <p:txBody>
          <a:bodyPr>
            <a:normAutofit/>
          </a:bodyPr>
          <a:lstStyle/>
          <a:p>
            <a:pPr lvl="0">
              <a:lnSpc>
                <a:spcPct val="115000"/>
              </a:lnSpc>
              <a:spcAft>
                <a:spcPts val="1000"/>
              </a:spcAft>
              <a:buFont typeface="Wingdings" panose="05000000000000000000" pitchFamily="2" charset="2"/>
              <a:buChar char="§"/>
            </a:pPr>
            <a:r>
              <a:rPr lang="pl-PL"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w okresie</a:t>
            </a:r>
            <a:r>
              <a:rPr lang="pl-PL"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od stycznia do sierpnia </a:t>
            </a:r>
            <a:br>
              <a:rPr lang="pl-PL"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br>
            <a:r>
              <a:rPr lang="pl-PL"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7,55 zł za m</a:t>
            </a:r>
            <a:r>
              <a:rPr lang="pl-PL" sz="2000" b="1" baseline="30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a:t>
            </a:r>
            <a:r>
              <a:rPr lang="pl-PL"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pl-PL"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powierzchni użytkowej mieszkania</a:t>
            </a:r>
            <a:endParaRPr lang="pl-PL" sz="2000" dirty="0">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spcAft>
                <a:spcPts val="1000"/>
              </a:spcAft>
              <a:buFont typeface="Wingdings" panose="05000000000000000000" pitchFamily="2" charset="2"/>
              <a:buChar char="§"/>
            </a:pPr>
            <a:r>
              <a:rPr lang="pl-PL" sz="2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pl-PL"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 okresie </a:t>
            </a:r>
            <a:r>
              <a:rPr lang="pl-PL"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od września do grudnia </a:t>
            </a:r>
            <a:br>
              <a:rPr lang="pl-PL"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br>
            <a:r>
              <a:rPr lang="pl-PL"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r>
              <a:rPr lang="pl-PL"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pl-PL"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8,41</a:t>
            </a:r>
            <a:r>
              <a:rPr lang="pl-PL"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pl-PL"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zł za m</a:t>
            </a:r>
            <a:r>
              <a:rPr lang="pl-PL" sz="2000" b="1" baseline="30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a:t>
            </a:r>
            <a:r>
              <a:rPr lang="pl-PL"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pl-PL"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powierzchni użytkowej mieszkania</a:t>
            </a:r>
            <a:endParaRPr lang="pl-PL"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pl-PL" dirty="0"/>
          </a:p>
        </p:txBody>
      </p:sp>
      <p:sp>
        <p:nvSpPr>
          <p:cNvPr id="7" name="Symbol zastępczy daty 6">
            <a:extLst>
              <a:ext uri="{FF2B5EF4-FFF2-40B4-BE49-F238E27FC236}">
                <a16:creationId xmlns:a16="http://schemas.microsoft.com/office/drawing/2014/main" id="{79C98E6F-D938-F830-1050-BBC65BBA1718}"/>
              </a:ext>
            </a:extLst>
          </p:cNvPr>
          <p:cNvSpPr>
            <a:spLocks noGrp="1"/>
          </p:cNvSpPr>
          <p:nvPr>
            <p:ph type="dt" sz="half" idx="10"/>
          </p:nvPr>
        </p:nvSpPr>
        <p:spPr/>
        <p:txBody>
          <a:bodyPr/>
          <a:lstStyle/>
          <a:p>
            <a:pPr rtl="0"/>
            <a:fld id="{18172BDD-02B5-48CF-A598-DDE8D9E324B3}" type="datetime1">
              <a:rPr lang="pl-PL" smtClean="0"/>
              <a:t>28.04.2025</a:t>
            </a:fld>
            <a:endParaRPr lang="en-US" dirty="0"/>
          </a:p>
        </p:txBody>
      </p:sp>
      <p:pic>
        <p:nvPicPr>
          <p:cNvPr id="9220" name="Picture 4" descr="Pieniądze, Euro, Zysk, Waluta, Dolara">
            <a:extLst>
              <a:ext uri="{FF2B5EF4-FFF2-40B4-BE49-F238E27FC236}">
                <a16:creationId xmlns:a16="http://schemas.microsoft.com/office/drawing/2014/main" id="{994DD983-DCD4-7A77-A42E-AFF6F465A7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36476" y="131922"/>
            <a:ext cx="2133600" cy="213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1231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DDBEA642-2FA9-66EF-28F4-3AF3DC761D4E}"/>
              </a:ext>
            </a:extLst>
          </p:cNvPr>
          <p:cNvSpPr>
            <a:spLocks noGrp="1"/>
          </p:cNvSpPr>
          <p:nvPr>
            <p:ph type="title"/>
          </p:nvPr>
        </p:nvSpPr>
        <p:spPr>
          <a:xfrm>
            <a:off x="702733" y="4799362"/>
            <a:ext cx="10508192" cy="743682"/>
          </a:xfrm>
        </p:spPr>
        <p:txBody>
          <a:bodyPr/>
          <a:lstStyle/>
          <a:p>
            <a:r>
              <a:rPr lang="pl-PL" dirty="0"/>
              <a:t>WM Księdza Wajdy 12 </a:t>
            </a:r>
          </a:p>
        </p:txBody>
      </p:sp>
      <p:sp>
        <p:nvSpPr>
          <p:cNvPr id="4" name="Symbol zastępczy tekstu 3">
            <a:extLst>
              <a:ext uri="{FF2B5EF4-FFF2-40B4-BE49-F238E27FC236}">
                <a16:creationId xmlns:a16="http://schemas.microsoft.com/office/drawing/2014/main" id="{2DE174B3-8E97-0F44-3E04-B241A1533C4D}"/>
              </a:ext>
            </a:extLst>
          </p:cNvPr>
          <p:cNvSpPr>
            <a:spLocks noGrp="1"/>
          </p:cNvSpPr>
          <p:nvPr>
            <p:ph type="body" sz="half" idx="2"/>
          </p:nvPr>
        </p:nvSpPr>
        <p:spPr>
          <a:xfrm>
            <a:off x="127000" y="5715000"/>
            <a:ext cx="11083543" cy="609600"/>
          </a:xfrm>
        </p:spPr>
        <p:txBody>
          <a:bodyPr>
            <a:normAutofit/>
          </a:bodyPr>
          <a:lstStyle/>
          <a:p>
            <a:r>
              <a:rPr lang="pl-PL" sz="3600" dirty="0"/>
              <a:t>		Zawadzkie</a:t>
            </a:r>
          </a:p>
        </p:txBody>
      </p:sp>
      <p:sp>
        <p:nvSpPr>
          <p:cNvPr id="5" name="Symbol zastępczy daty 4">
            <a:extLst>
              <a:ext uri="{FF2B5EF4-FFF2-40B4-BE49-F238E27FC236}">
                <a16:creationId xmlns:a16="http://schemas.microsoft.com/office/drawing/2014/main" id="{357CAE77-0F36-609C-EE89-6C9F7C5A121A}"/>
              </a:ext>
            </a:extLst>
          </p:cNvPr>
          <p:cNvSpPr>
            <a:spLocks noGrp="1"/>
          </p:cNvSpPr>
          <p:nvPr>
            <p:ph type="dt" sz="half" idx="10"/>
          </p:nvPr>
        </p:nvSpPr>
        <p:spPr/>
        <p:txBody>
          <a:bodyPr/>
          <a:lstStyle/>
          <a:p>
            <a:pPr rtl="0"/>
            <a:fld id="{4A1395F0-C132-4F04-9A22-D8E58D655E1C}" type="datetime1">
              <a:rPr lang="pl-PL" smtClean="0"/>
              <a:t>28.04.2025</a:t>
            </a:fld>
            <a:endParaRPr lang="en-US" dirty="0"/>
          </a:p>
        </p:txBody>
      </p:sp>
      <p:pic>
        <p:nvPicPr>
          <p:cNvPr id="23" name="Symbol zastępczy obrazu 22">
            <a:extLst>
              <a:ext uri="{FF2B5EF4-FFF2-40B4-BE49-F238E27FC236}">
                <a16:creationId xmlns:a16="http://schemas.microsoft.com/office/drawing/2014/main" id="{9546ECE6-FD16-7C15-2C01-7B2FE95C6A23}"/>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24965" b="24965"/>
          <a:stretch>
            <a:fillRect/>
          </a:stretch>
        </p:blipFill>
        <p:spPr>
          <a:xfrm>
            <a:off x="248953" y="1759828"/>
            <a:ext cx="6673747" cy="2506134"/>
          </a:xfrm>
        </p:spPr>
      </p:pic>
      <p:pic>
        <p:nvPicPr>
          <p:cNvPr id="25" name="Obraz 24">
            <a:extLst>
              <a:ext uri="{FF2B5EF4-FFF2-40B4-BE49-F238E27FC236}">
                <a16:creationId xmlns:a16="http://schemas.microsoft.com/office/drawing/2014/main" id="{6EF53587-FAE4-B0BE-DC7C-E9472AA73C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4652" y="0"/>
            <a:ext cx="5143500" cy="6858000"/>
          </a:xfrm>
          <a:prstGeom prst="rect">
            <a:avLst/>
          </a:prstGeom>
        </p:spPr>
      </p:pic>
    </p:spTree>
    <p:extLst>
      <p:ext uri="{BB962C8B-B14F-4D97-AF65-F5344CB8AC3E}">
        <p14:creationId xmlns:p14="http://schemas.microsoft.com/office/powerpoint/2010/main" val="14077122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CF0B7553-5E45-11B5-3526-596496F4322B}"/>
              </a:ext>
            </a:extLst>
          </p:cNvPr>
          <p:cNvSpPr>
            <a:spLocks noGrp="1"/>
          </p:cNvSpPr>
          <p:nvPr>
            <p:ph type="title"/>
          </p:nvPr>
        </p:nvSpPr>
        <p:spPr/>
        <p:txBody>
          <a:bodyPr/>
          <a:lstStyle/>
          <a:p>
            <a:r>
              <a:rPr lang="pl-PL" dirty="0"/>
              <a:t>WM Miarki 17</a:t>
            </a:r>
          </a:p>
        </p:txBody>
      </p:sp>
      <p:sp>
        <p:nvSpPr>
          <p:cNvPr id="4" name="Symbol zastępczy tekstu 3">
            <a:extLst>
              <a:ext uri="{FF2B5EF4-FFF2-40B4-BE49-F238E27FC236}">
                <a16:creationId xmlns:a16="http://schemas.microsoft.com/office/drawing/2014/main" id="{A31C0ED7-DA5E-44B1-BF8B-19625C383E44}"/>
              </a:ext>
            </a:extLst>
          </p:cNvPr>
          <p:cNvSpPr>
            <a:spLocks noGrp="1"/>
          </p:cNvSpPr>
          <p:nvPr>
            <p:ph type="body" sz="half" idx="2"/>
          </p:nvPr>
        </p:nvSpPr>
        <p:spPr/>
        <p:txBody>
          <a:bodyPr>
            <a:normAutofit/>
          </a:bodyPr>
          <a:lstStyle/>
          <a:p>
            <a:r>
              <a:rPr lang="pl-PL" sz="3600" dirty="0"/>
              <a:t>     Zawadzkie</a:t>
            </a:r>
          </a:p>
        </p:txBody>
      </p:sp>
      <p:sp>
        <p:nvSpPr>
          <p:cNvPr id="5" name="Symbol zastępczy daty 4">
            <a:extLst>
              <a:ext uri="{FF2B5EF4-FFF2-40B4-BE49-F238E27FC236}">
                <a16:creationId xmlns:a16="http://schemas.microsoft.com/office/drawing/2014/main" id="{1CCF8485-C410-323F-0A7F-159D8CDF895B}"/>
              </a:ext>
            </a:extLst>
          </p:cNvPr>
          <p:cNvSpPr>
            <a:spLocks noGrp="1"/>
          </p:cNvSpPr>
          <p:nvPr>
            <p:ph type="dt" sz="half" idx="10"/>
          </p:nvPr>
        </p:nvSpPr>
        <p:spPr/>
        <p:txBody>
          <a:bodyPr/>
          <a:lstStyle/>
          <a:p>
            <a:pPr rtl="0"/>
            <a:fld id="{4A1395F0-C132-4F04-9A22-D8E58D655E1C}" type="datetime1">
              <a:rPr lang="pl-PL" smtClean="0"/>
              <a:t>28.04.2025</a:t>
            </a:fld>
            <a:endParaRPr lang="en-US" dirty="0"/>
          </a:p>
        </p:txBody>
      </p:sp>
      <p:pic>
        <p:nvPicPr>
          <p:cNvPr id="11" name="Symbol zastępczy obrazu 10">
            <a:extLst>
              <a:ext uri="{FF2B5EF4-FFF2-40B4-BE49-F238E27FC236}">
                <a16:creationId xmlns:a16="http://schemas.microsoft.com/office/drawing/2014/main" id="{BDA5C6CD-E883-2D15-E4D6-DE2F864A339E}"/>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35918" b="35918"/>
          <a:stretch>
            <a:fillRect/>
          </a:stretch>
        </p:blipFill>
        <p:spPr>
          <a:xfrm>
            <a:off x="7347932" y="2408586"/>
            <a:ext cx="3165422" cy="1553105"/>
          </a:xfrm>
        </p:spPr>
      </p:pic>
      <p:pic>
        <p:nvPicPr>
          <p:cNvPr id="13" name="Obraz 12">
            <a:extLst>
              <a:ext uri="{FF2B5EF4-FFF2-40B4-BE49-F238E27FC236}">
                <a16:creationId xmlns:a16="http://schemas.microsoft.com/office/drawing/2014/main" id="{901136E7-9E65-4EB8-7270-37F884D298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6919" y="0"/>
            <a:ext cx="5155081" cy="6873441"/>
          </a:xfrm>
          <a:prstGeom prst="rect">
            <a:avLst/>
          </a:prstGeom>
        </p:spPr>
      </p:pic>
      <p:pic>
        <p:nvPicPr>
          <p:cNvPr id="15" name="Obraz 14">
            <a:extLst>
              <a:ext uri="{FF2B5EF4-FFF2-40B4-BE49-F238E27FC236}">
                <a16:creationId xmlns:a16="http://schemas.microsoft.com/office/drawing/2014/main" id="{982E39A5-DB4C-36CD-6E12-77C4D7A40E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98995" y="245847"/>
            <a:ext cx="3101009" cy="4134679"/>
          </a:xfrm>
          <a:prstGeom prst="rect">
            <a:avLst/>
          </a:prstGeom>
        </p:spPr>
      </p:pic>
    </p:spTree>
    <p:extLst>
      <p:ext uri="{BB962C8B-B14F-4D97-AF65-F5344CB8AC3E}">
        <p14:creationId xmlns:p14="http://schemas.microsoft.com/office/powerpoint/2010/main" val="2046252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F40FBB9B-7958-BC79-2E64-B2D4414D4B8C}"/>
              </a:ext>
            </a:extLst>
          </p:cNvPr>
          <p:cNvSpPr>
            <a:spLocks noGrp="1"/>
          </p:cNvSpPr>
          <p:nvPr>
            <p:ph type="title"/>
          </p:nvPr>
        </p:nvSpPr>
        <p:spPr>
          <a:xfrm>
            <a:off x="3513667" y="4799362"/>
            <a:ext cx="7697257" cy="743682"/>
          </a:xfrm>
        </p:spPr>
        <p:txBody>
          <a:bodyPr/>
          <a:lstStyle/>
          <a:p>
            <a:r>
              <a:rPr lang="pl-PL" dirty="0"/>
              <a:t>		WM Opolska 1</a:t>
            </a:r>
          </a:p>
        </p:txBody>
      </p:sp>
      <p:sp>
        <p:nvSpPr>
          <p:cNvPr id="4" name="Symbol zastępczy tekstu 3">
            <a:extLst>
              <a:ext uri="{FF2B5EF4-FFF2-40B4-BE49-F238E27FC236}">
                <a16:creationId xmlns:a16="http://schemas.microsoft.com/office/drawing/2014/main" id="{1221E7B0-C9A8-43FF-540A-197D1B3B5EE1}"/>
              </a:ext>
            </a:extLst>
          </p:cNvPr>
          <p:cNvSpPr>
            <a:spLocks noGrp="1"/>
          </p:cNvSpPr>
          <p:nvPr>
            <p:ph type="body" sz="half" idx="2"/>
          </p:nvPr>
        </p:nvSpPr>
        <p:spPr>
          <a:xfrm>
            <a:off x="3513285" y="5715000"/>
            <a:ext cx="7697258" cy="609600"/>
          </a:xfrm>
        </p:spPr>
        <p:txBody>
          <a:bodyPr>
            <a:normAutofit/>
          </a:bodyPr>
          <a:lstStyle/>
          <a:p>
            <a:r>
              <a:rPr lang="pl-PL" sz="3600" dirty="0"/>
              <a:t>		      Zawadzkie</a:t>
            </a:r>
          </a:p>
        </p:txBody>
      </p:sp>
      <p:sp>
        <p:nvSpPr>
          <p:cNvPr id="5" name="Symbol zastępczy daty 4">
            <a:extLst>
              <a:ext uri="{FF2B5EF4-FFF2-40B4-BE49-F238E27FC236}">
                <a16:creationId xmlns:a16="http://schemas.microsoft.com/office/drawing/2014/main" id="{66D6D978-3EBC-6116-ECE2-617A669545AC}"/>
              </a:ext>
            </a:extLst>
          </p:cNvPr>
          <p:cNvSpPr>
            <a:spLocks noGrp="1"/>
          </p:cNvSpPr>
          <p:nvPr>
            <p:ph type="dt" sz="half" idx="10"/>
          </p:nvPr>
        </p:nvSpPr>
        <p:spPr/>
        <p:txBody>
          <a:bodyPr/>
          <a:lstStyle/>
          <a:p>
            <a:pPr rtl="0"/>
            <a:fld id="{4A1395F0-C132-4F04-9A22-D8E58D655E1C}" type="datetime1">
              <a:rPr lang="pl-PL" smtClean="0"/>
              <a:t>28.04.2025</a:t>
            </a:fld>
            <a:endParaRPr lang="en-US" dirty="0"/>
          </a:p>
        </p:txBody>
      </p:sp>
      <p:pic>
        <p:nvPicPr>
          <p:cNvPr id="11" name="Symbol zastępczy obrazu 10">
            <a:extLst>
              <a:ext uri="{FF2B5EF4-FFF2-40B4-BE49-F238E27FC236}">
                <a16:creationId xmlns:a16="http://schemas.microsoft.com/office/drawing/2014/main" id="{D252AC11-9114-28C6-3437-6111D7F8460D}"/>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9266" b="9266"/>
          <a:stretch>
            <a:fillRect/>
          </a:stretch>
        </p:blipFill>
        <p:spPr>
          <a:xfrm>
            <a:off x="3888547" y="1088339"/>
            <a:ext cx="7778520" cy="2921000"/>
          </a:xfrm>
        </p:spPr>
      </p:pic>
      <p:pic>
        <p:nvPicPr>
          <p:cNvPr id="13" name="Obraz 12">
            <a:extLst>
              <a:ext uri="{FF2B5EF4-FFF2-40B4-BE49-F238E27FC236}">
                <a16:creationId xmlns:a16="http://schemas.microsoft.com/office/drawing/2014/main" id="{3AC6DB14-6087-AB50-4161-498C6A58F6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3581400" cy="6858000"/>
          </a:xfrm>
          <a:prstGeom prst="rect">
            <a:avLst/>
          </a:prstGeom>
        </p:spPr>
      </p:pic>
    </p:spTree>
    <p:extLst>
      <p:ext uri="{BB962C8B-B14F-4D97-AF65-F5344CB8AC3E}">
        <p14:creationId xmlns:p14="http://schemas.microsoft.com/office/powerpoint/2010/main" val="24128505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B20D650E-B35C-C985-CAD0-4127F9FFA659}"/>
              </a:ext>
            </a:extLst>
          </p:cNvPr>
          <p:cNvSpPr>
            <a:spLocks noGrp="1"/>
          </p:cNvSpPr>
          <p:nvPr>
            <p:ph type="title"/>
          </p:nvPr>
        </p:nvSpPr>
        <p:spPr/>
        <p:txBody>
          <a:bodyPr/>
          <a:lstStyle/>
          <a:p>
            <a:r>
              <a:rPr lang="pl-PL" dirty="0"/>
              <a:t>						ul. Lubliniecka 4</a:t>
            </a:r>
          </a:p>
        </p:txBody>
      </p:sp>
      <p:sp>
        <p:nvSpPr>
          <p:cNvPr id="4" name="Symbol zastępczy tekstu 3">
            <a:extLst>
              <a:ext uri="{FF2B5EF4-FFF2-40B4-BE49-F238E27FC236}">
                <a16:creationId xmlns:a16="http://schemas.microsoft.com/office/drawing/2014/main" id="{8D96C44D-40C0-0EC6-1814-12E58FE73E5D}"/>
              </a:ext>
            </a:extLst>
          </p:cNvPr>
          <p:cNvSpPr>
            <a:spLocks noGrp="1"/>
          </p:cNvSpPr>
          <p:nvPr>
            <p:ph type="body" sz="half" idx="2"/>
          </p:nvPr>
        </p:nvSpPr>
        <p:spPr/>
        <p:txBody>
          <a:bodyPr>
            <a:normAutofit/>
          </a:bodyPr>
          <a:lstStyle/>
          <a:p>
            <a:r>
              <a:rPr lang="pl-PL" sz="3600" dirty="0"/>
              <a:t>							Zawadzkie</a:t>
            </a:r>
          </a:p>
        </p:txBody>
      </p:sp>
      <p:sp>
        <p:nvSpPr>
          <p:cNvPr id="5" name="Symbol zastępczy daty 4">
            <a:extLst>
              <a:ext uri="{FF2B5EF4-FFF2-40B4-BE49-F238E27FC236}">
                <a16:creationId xmlns:a16="http://schemas.microsoft.com/office/drawing/2014/main" id="{47241EA7-549A-DAF6-9750-5F77831A2946}"/>
              </a:ext>
            </a:extLst>
          </p:cNvPr>
          <p:cNvSpPr>
            <a:spLocks noGrp="1"/>
          </p:cNvSpPr>
          <p:nvPr>
            <p:ph type="dt" sz="half" idx="10"/>
          </p:nvPr>
        </p:nvSpPr>
        <p:spPr/>
        <p:txBody>
          <a:bodyPr/>
          <a:lstStyle/>
          <a:p>
            <a:pPr rtl="0"/>
            <a:fld id="{4A1395F0-C132-4F04-9A22-D8E58D655E1C}" type="datetime1">
              <a:rPr lang="pl-PL" smtClean="0"/>
              <a:t>28.04.2025</a:t>
            </a:fld>
            <a:endParaRPr lang="en-US" dirty="0"/>
          </a:p>
        </p:txBody>
      </p:sp>
      <p:pic>
        <p:nvPicPr>
          <p:cNvPr id="13" name="Symbol zastępczy obrazu 12">
            <a:extLst>
              <a:ext uri="{FF2B5EF4-FFF2-40B4-BE49-F238E27FC236}">
                <a16:creationId xmlns:a16="http://schemas.microsoft.com/office/drawing/2014/main" id="{06266F38-5700-1BD3-8DE7-4F24B0FA4FF5}"/>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24965" b="24965"/>
          <a:stretch>
            <a:fillRect/>
          </a:stretch>
        </p:blipFill>
        <p:spPr>
          <a:xfrm>
            <a:off x="0" y="3818470"/>
            <a:ext cx="2023533" cy="759880"/>
          </a:xfrm>
        </p:spPr>
      </p:pic>
      <p:pic>
        <p:nvPicPr>
          <p:cNvPr id="15" name="Obraz 14">
            <a:extLst>
              <a:ext uri="{FF2B5EF4-FFF2-40B4-BE49-F238E27FC236}">
                <a16:creationId xmlns:a16="http://schemas.microsoft.com/office/drawing/2014/main" id="{9582A05B-F9F3-EC16-3E05-2AC022A885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6206067" cy="5588791"/>
          </a:xfrm>
          <a:prstGeom prst="rect">
            <a:avLst/>
          </a:prstGeom>
        </p:spPr>
      </p:pic>
      <p:pic>
        <p:nvPicPr>
          <p:cNvPr id="19" name="Obraz 18">
            <a:extLst>
              <a:ext uri="{FF2B5EF4-FFF2-40B4-BE49-F238E27FC236}">
                <a16:creationId xmlns:a16="http://schemas.microsoft.com/office/drawing/2014/main" id="{D4FE89CE-CD97-4A0F-3BE2-48E005BFB0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6345652" y="609183"/>
            <a:ext cx="4505169" cy="3378877"/>
          </a:xfrm>
          <a:prstGeom prst="rect">
            <a:avLst/>
          </a:prstGeom>
        </p:spPr>
      </p:pic>
    </p:spTree>
    <p:extLst>
      <p:ext uri="{BB962C8B-B14F-4D97-AF65-F5344CB8AC3E}">
        <p14:creationId xmlns:p14="http://schemas.microsoft.com/office/powerpoint/2010/main" val="25313124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2AF46334-94FC-15BE-798C-BE7B83533BCA}"/>
              </a:ext>
            </a:extLst>
          </p:cNvPr>
          <p:cNvSpPr>
            <a:spLocks noGrp="1"/>
          </p:cNvSpPr>
          <p:nvPr>
            <p:ph type="title"/>
          </p:nvPr>
        </p:nvSpPr>
        <p:spPr>
          <a:xfrm>
            <a:off x="4343400" y="4799362"/>
            <a:ext cx="6867524" cy="743682"/>
          </a:xfrm>
        </p:spPr>
        <p:txBody>
          <a:bodyPr/>
          <a:lstStyle/>
          <a:p>
            <a:r>
              <a:rPr lang="pl-PL" dirty="0"/>
              <a:t>	WM Księdza Wajdy 3</a:t>
            </a:r>
          </a:p>
        </p:txBody>
      </p:sp>
      <p:sp>
        <p:nvSpPr>
          <p:cNvPr id="4" name="Symbol zastępczy tekstu 3">
            <a:extLst>
              <a:ext uri="{FF2B5EF4-FFF2-40B4-BE49-F238E27FC236}">
                <a16:creationId xmlns:a16="http://schemas.microsoft.com/office/drawing/2014/main" id="{DD19FFE0-B852-7A92-26D9-9EF8012DBB59}"/>
              </a:ext>
            </a:extLst>
          </p:cNvPr>
          <p:cNvSpPr>
            <a:spLocks noGrp="1"/>
          </p:cNvSpPr>
          <p:nvPr>
            <p:ph type="body" sz="half" idx="2"/>
          </p:nvPr>
        </p:nvSpPr>
        <p:spPr>
          <a:xfrm>
            <a:off x="4343017" y="5715000"/>
            <a:ext cx="6867525" cy="609600"/>
          </a:xfrm>
        </p:spPr>
        <p:txBody>
          <a:bodyPr>
            <a:normAutofit/>
          </a:bodyPr>
          <a:lstStyle/>
          <a:p>
            <a:r>
              <a:rPr lang="pl-PL" sz="3600" dirty="0"/>
              <a:t>		  Zawadzkie</a:t>
            </a:r>
          </a:p>
        </p:txBody>
      </p:sp>
      <p:sp>
        <p:nvSpPr>
          <p:cNvPr id="5" name="Symbol zastępczy daty 4">
            <a:extLst>
              <a:ext uri="{FF2B5EF4-FFF2-40B4-BE49-F238E27FC236}">
                <a16:creationId xmlns:a16="http://schemas.microsoft.com/office/drawing/2014/main" id="{D74B8B72-88D0-41B5-6BA5-3ED42EE2459E}"/>
              </a:ext>
            </a:extLst>
          </p:cNvPr>
          <p:cNvSpPr>
            <a:spLocks noGrp="1"/>
          </p:cNvSpPr>
          <p:nvPr>
            <p:ph type="dt" sz="half" idx="10"/>
          </p:nvPr>
        </p:nvSpPr>
        <p:spPr/>
        <p:txBody>
          <a:bodyPr/>
          <a:lstStyle/>
          <a:p>
            <a:pPr rtl="0"/>
            <a:fld id="{4A1395F0-C132-4F04-9A22-D8E58D655E1C}" type="datetime1">
              <a:rPr lang="pl-PL" smtClean="0"/>
              <a:t>28.04.2025</a:t>
            </a:fld>
            <a:endParaRPr lang="en-US" dirty="0"/>
          </a:p>
        </p:txBody>
      </p:sp>
      <p:pic>
        <p:nvPicPr>
          <p:cNvPr id="15" name="Symbol zastępczy obrazu 14">
            <a:extLst>
              <a:ext uri="{FF2B5EF4-FFF2-40B4-BE49-F238E27FC236}">
                <a16:creationId xmlns:a16="http://schemas.microsoft.com/office/drawing/2014/main" id="{F69F4A81-9DDA-2184-D920-F308E0E9B41A}"/>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41328" b="41328"/>
          <a:stretch>
            <a:fillRect/>
          </a:stretch>
        </p:blipFill>
        <p:spPr>
          <a:xfrm flipH="1">
            <a:off x="6580114" y="1828801"/>
            <a:ext cx="721482" cy="270932"/>
          </a:xfrm>
        </p:spPr>
      </p:pic>
      <p:pic>
        <p:nvPicPr>
          <p:cNvPr id="17" name="Obraz 16">
            <a:extLst>
              <a:ext uri="{FF2B5EF4-FFF2-40B4-BE49-F238E27FC236}">
                <a16:creationId xmlns:a16="http://schemas.microsoft.com/office/drawing/2014/main" id="{6E3D24D0-1641-6135-0C21-F242EEA6DE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501681" cy="6870246"/>
          </a:xfrm>
          <a:prstGeom prst="rect">
            <a:avLst/>
          </a:prstGeom>
        </p:spPr>
      </p:pic>
      <p:pic>
        <p:nvPicPr>
          <p:cNvPr id="19" name="Obraz 18">
            <a:extLst>
              <a:ext uri="{FF2B5EF4-FFF2-40B4-BE49-F238E27FC236}">
                <a16:creationId xmlns:a16="http://schemas.microsoft.com/office/drawing/2014/main" id="{A7730195-C975-42AE-94CB-1BCCE2F30D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18426" y="0"/>
            <a:ext cx="2796825" cy="4555067"/>
          </a:xfrm>
          <a:prstGeom prst="rect">
            <a:avLst/>
          </a:prstGeom>
        </p:spPr>
      </p:pic>
      <p:pic>
        <p:nvPicPr>
          <p:cNvPr id="21" name="Obraz 20">
            <a:extLst>
              <a:ext uri="{FF2B5EF4-FFF2-40B4-BE49-F238E27FC236}">
                <a16:creationId xmlns:a16="http://schemas.microsoft.com/office/drawing/2014/main" id="{A2F2D1F5-8DE9-6550-0028-5398F160E1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36272" y="0"/>
            <a:ext cx="2540507" cy="4555067"/>
          </a:xfrm>
          <a:prstGeom prst="rect">
            <a:avLst/>
          </a:prstGeom>
        </p:spPr>
      </p:pic>
    </p:spTree>
    <p:extLst>
      <p:ext uri="{BB962C8B-B14F-4D97-AF65-F5344CB8AC3E}">
        <p14:creationId xmlns:p14="http://schemas.microsoft.com/office/powerpoint/2010/main" val="28386217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ymbol zastępczy obrazu 6">
            <a:extLst>
              <a:ext uri="{FF2B5EF4-FFF2-40B4-BE49-F238E27FC236}">
                <a16:creationId xmlns:a16="http://schemas.microsoft.com/office/drawing/2014/main" id="{7BEE5024-12AD-09CC-C587-CD0F3D22E769}"/>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24965" b="24965"/>
          <a:stretch>
            <a:fillRect/>
          </a:stretch>
        </p:blipFill>
        <p:spPr>
          <a:xfrm>
            <a:off x="5117384" y="1947334"/>
            <a:ext cx="1375331" cy="516466"/>
          </a:xfrm>
        </p:spPr>
      </p:pic>
      <p:sp>
        <p:nvSpPr>
          <p:cNvPr id="3" name="Tytuł 2">
            <a:extLst>
              <a:ext uri="{FF2B5EF4-FFF2-40B4-BE49-F238E27FC236}">
                <a16:creationId xmlns:a16="http://schemas.microsoft.com/office/drawing/2014/main" id="{D90AB5CE-E8FB-0DD4-2F8D-4EC76DAC235B}"/>
              </a:ext>
            </a:extLst>
          </p:cNvPr>
          <p:cNvSpPr>
            <a:spLocks noGrp="1"/>
          </p:cNvSpPr>
          <p:nvPr>
            <p:ph type="title"/>
          </p:nvPr>
        </p:nvSpPr>
        <p:spPr>
          <a:xfrm>
            <a:off x="6993467" y="4799362"/>
            <a:ext cx="4217457" cy="743682"/>
          </a:xfrm>
        </p:spPr>
        <p:txBody>
          <a:bodyPr/>
          <a:lstStyle/>
          <a:p>
            <a:r>
              <a:rPr lang="pl-PL" dirty="0"/>
              <a:t>WM Opolska 1</a:t>
            </a:r>
          </a:p>
        </p:txBody>
      </p:sp>
      <p:sp>
        <p:nvSpPr>
          <p:cNvPr id="4" name="Symbol zastępczy tekstu 3">
            <a:extLst>
              <a:ext uri="{FF2B5EF4-FFF2-40B4-BE49-F238E27FC236}">
                <a16:creationId xmlns:a16="http://schemas.microsoft.com/office/drawing/2014/main" id="{56EE33A5-A231-F388-AC8E-5A5F4F981CEC}"/>
              </a:ext>
            </a:extLst>
          </p:cNvPr>
          <p:cNvSpPr>
            <a:spLocks noGrp="1"/>
          </p:cNvSpPr>
          <p:nvPr>
            <p:ph type="body" sz="half" idx="2"/>
          </p:nvPr>
        </p:nvSpPr>
        <p:spPr>
          <a:xfrm>
            <a:off x="6993085" y="5715000"/>
            <a:ext cx="4217457" cy="609600"/>
          </a:xfrm>
        </p:spPr>
        <p:txBody>
          <a:bodyPr>
            <a:normAutofit/>
          </a:bodyPr>
          <a:lstStyle/>
          <a:p>
            <a:r>
              <a:rPr lang="pl-PL" sz="3600" dirty="0"/>
              <a:t>       Zawadzkie</a:t>
            </a:r>
          </a:p>
        </p:txBody>
      </p:sp>
      <p:sp>
        <p:nvSpPr>
          <p:cNvPr id="5" name="Symbol zastępczy daty 4">
            <a:extLst>
              <a:ext uri="{FF2B5EF4-FFF2-40B4-BE49-F238E27FC236}">
                <a16:creationId xmlns:a16="http://schemas.microsoft.com/office/drawing/2014/main" id="{08C9A650-6711-F0E5-1B3B-9DB8F52B4270}"/>
              </a:ext>
            </a:extLst>
          </p:cNvPr>
          <p:cNvSpPr>
            <a:spLocks noGrp="1"/>
          </p:cNvSpPr>
          <p:nvPr>
            <p:ph type="dt" sz="half" idx="10"/>
          </p:nvPr>
        </p:nvSpPr>
        <p:spPr/>
        <p:txBody>
          <a:bodyPr/>
          <a:lstStyle/>
          <a:p>
            <a:pPr rtl="0"/>
            <a:fld id="{4A1395F0-C132-4F04-9A22-D8E58D655E1C}" type="datetime1">
              <a:rPr lang="pl-PL" smtClean="0"/>
              <a:t>28.04.2025</a:t>
            </a:fld>
            <a:endParaRPr lang="en-US" dirty="0"/>
          </a:p>
        </p:txBody>
      </p:sp>
      <p:pic>
        <p:nvPicPr>
          <p:cNvPr id="9" name="Obraz 8">
            <a:extLst>
              <a:ext uri="{FF2B5EF4-FFF2-40B4-BE49-F238E27FC236}">
                <a16:creationId xmlns:a16="http://schemas.microsoft.com/office/drawing/2014/main" id="{75982D10-A91F-8B45-0FB5-56A5706D50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6863644" cy="5367868"/>
          </a:xfrm>
          <a:prstGeom prst="rect">
            <a:avLst/>
          </a:prstGeom>
        </p:spPr>
      </p:pic>
      <p:pic>
        <p:nvPicPr>
          <p:cNvPr id="11" name="Obraz 10">
            <a:extLst>
              <a:ext uri="{FF2B5EF4-FFF2-40B4-BE49-F238E27FC236}">
                <a16:creationId xmlns:a16="http://schemas.microsoft.com/office/drawing/2014/main" id="{DB7708B0-71F4-C7F7-4AEA-D26A886DE2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67587" y="0"/>
            <a:ext cx="3339394" cy="4521200"/>
          </a:xfrm>
          <a:prstGeom prst="rect">
            <a:avLst/>
          </a:prstGeom>
        </p:spPr>
      </p:pic>
    </p:spTree>
    <p:extLst>
      <p:ext uri="{BB962C8B-B14F-4D97-AF65-F5344CB8AC3E}">
        <p14:creationId xmlns:p14="http://schemas.microsoft.com/office/powerpoint/2010/main" val="23291218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64EF7A1-3CB6-B675-F909-931CBF1FF72A}"/>
              </a:ext>
            </a:extLst>
          </p:cNvPr>
          <p:cNvSpPr>
            <a:spLocks noGrp="1"/>
          </p:cNvSpPr>
          <p:nvPr>
            <p:ph type="title"/>
          </p:nvPr>
        </p:nvSpPr>
        <p:spPr>
          <a:xfrm>
            <a:off x="1097279" y="380120"/>
            <a:ext cx="4471691" cy="932213"/>
          </a:xfrm>
        </p:spPr>
        <p:txBody>
          <a:bodyPr>
            <a:normAutofit fontScale="90000"/>
          </a:bodyPr>
          <a:lstStyle/>
          <a:p>
            <a:r>
              <a:rPr lang="pl-PL" dirty="0"/>
              <a:t>Stan zadłużenia</a:t>
            </a:r>
          </a:p>
        </p:txBody>
      </p:sp>
      <p:graphicFrame>
        <p:nvGraphicFramePr>
          <p:cNvPr id="5" name="Symbol zastępczy zawartości 4">
            <a:extLst>
              <a:ext uri="{FF2B5EF4-FFF2-40B4-BE49-F238E27FC236}">
                <a16:creationId xmlns:a16="http://schemas.microsoft.com/office/drawing/2014/main" id="{E85AB10C-91F3-63BB-6278-500CE0BEB9B1}"/>
              </a:ext>
            </a:extLst>
          </p:cNvPr>
          <p:cNvGraphicFramePr>
            <a:graphicFrameLocks noGrp="1"/>
          </p:cNvGraphicFramePr>
          <p:nvPr>
            <p:ph idx="1"/>
            <p:extLst>
              <p:ext uri="{D42A27DB-BD31-4B8C-83A1-F6EECF244321}">
                <p14:modId xmlns:p14="http://schemas.microsoft.com/office/powerpoint/2010/main" val="4093612310"/>
              </p:ext>
            </p:extLst>
          </p:nvPr>
        </p:nvGraphicFramePr>
        <p:xfrm>
          <a:off x="347133" y="1312334"/>
          <a:ext cx="8170334" cy="4952999"/>
        </p:xfrm>
        <a:graphic>
          <a:graphicData uri="http://schemas.openxmlformats.org/drawingml/2006/table">
            <a:tbl>
              <a:tblPr firstRow="1" firstCol="1" bandRow="1">
                <a:tableStyleId>{5C22544A-7EE6-4342-B048-85BDC9FD1C3A}</a:tableStyleId>
              </a:tblPr>
              <a:tblGrid>
                <a:gridCol w="1382668">
                  <a:extLst>
                    <a:ext uri="{9D8B030D-6E8A-4147-A177-3AD203B41FA5}">
                      <a16:colId xmlns:a16="http://schemas.microsoft.com/office/drawing/2014/main" val="1017848265"/>
                    </a:ext>
                  </a:extLst>
                </a:gridCol>
                <a:gridCol w="1479066">
                  <a:extLst>
                    <a:ext uri="{9D8B030D-6E8A-4147-A177-3AD203B41FA5}">
                      <a16:colId xmlns:a16="http://schemas.microsoft.com/office/drawing/2014/main" val="2872440060"/>
                    </a:ext>
                  </a:extLst>
                </a:gridCol>
                <a:gridCol w="1794933">
                  <a:extLst>
                    <a:ext uri="{9D8B030D-6E8A-4147-A177-3AD203B41FA5}">
                      <a16:colId xmlns:a16="http://schemas.microsoft.com/office/drawing/2014/main" val="3027425296"/>
                    </a:ext>
                  </a:extLst>
                </a:gridCol>
                <a:gridCol w="1727200">
                  <a:extLst>
                    <a:ext uri="{9D8B030D-6E8A-4147-A177-3AD203B41FA5}">
                      <a16:colId xmlns:a16="http://schemas.microsoft.com/office/drawing/2014/main" val="1047576503"/>
                    </a:ext>
                  </a:extLst>
                </a:gridCol>
                <a:gridCol w="1786467">
                  <a:extLst>
                    <a:ext uri="{9D8B030D-6E8A-4147-A177-3AD203B41FA5}">
                      <a16:colId xmlns:a16="http://schemas.microsoft.com/office/drawing/2014/main" val="1881748145"/>
                    </a:ext>
                  </a:extLst>
                </a:gridCol>
              </a:tblGrid>
              <a:tr h="156042">
                <a:tc rowSpan="2">
                  <a:txBody>
                    <a:bodyPr/>
                    <a:lstStyle/>
                    <a:p>
                      <a:pPr algn="ctr">
                        <a:lnSpc>
                          <a:spcPct val="115000"/>
                        </a:lnSpc>
                        <a:spcAft>
                          <a:spcPts val="1000"/>
                        </a:spcAft>
                        <a:buNone/>
                      </a:pPr>
                      <a:r>
                        <a:rPr lang="pl-PL" sz="1400" b="1" dirty="0">
                          <a:effectLst/>
                        </a:rPr>
                        <a:t>Data wpływu </a:t>
                      </a:r>
                      <a:br>
                        <a:rPr lang="pl-PL" sz="1400" b="1" dirty="0">
                          <a:effectLst/>
                        </a:rPr>
                      </a:br>
                      <a:r>
                        <a:rPr lang="pl-PL" sz="1400" b="1" dirty="0">
                          <a:effectLst/>
                        </a:rPr>
                        <a:t>do UM </a:t>
                      </a:r>
                      <a:br>
                        <a:rPr lang="pl-PL" sz="1400" b="1" dirty="0">
                          <a:effectLst/>
                        </a:rPr>
                      </a:br>
                      <a:r>
                        <a:rPr lang="pl-PL" sz="1400" b="1" dirty="0">
                          <a:effectLst/>
                        </a:rPr>
                        <a:t>w Zawadzkiem informacji  </a:t>
                      </a:r>
                      <a:br>
                        <a:rPr lang="pl-PL" sz="1400" b="1" dirty="0">
                          <a:effectLst/>
                        </a:rPr>
                      </a:br>
                      <a:r>
                        <a:rPr lang="pl-PL" sz="1400" b="1" dirty="0">
                          <a:effectLst/>
                        </a:rPr>
                        <a:t>o stanie zadłużenia</a:t>
                      </a:r>
                      <a:endParaRPr lang="pl-PL"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gridSpan="4">
                  <a:txBody>
                    <a:bodyPr/>
                    <a:lstStyle/>
                    <a:p>
                      <a:pPr algn="ctr">
                        <a:lnSpc>
                          <a:spcPct val="115000"/>
                        </a:lnSpc>
                        <a:spcAft>
                          <a:spcPts val="1000"/>
                        </a:spcAft>
                        <a:buNone/>
                      </a:pPr>
                      <a:r>
                        <a:rPr lang="pl-PL" sz="900" dirty="0">
                          <a:effectLst/>
                        </a:rPr>
                        <a:t>Rodzaj zaległości</a:t>
                      </a:r>
                      <a:endParaRPr lang="pl-P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pl-PL"/>
                    </a:p>
                  </a:txBody>
                  <a:tcPr/>
                </a:tc>
                <a:tc hMerge="1">
                  <a:txBody>
                    <a:bodyPr/>
                    <a:lstStyle/>
                    <a:p>
                      <a:endParaRPr lang="pl-PL"/>
                    </a:p>
                  </a:txBody>
                  <a:tcPr/>
                </a:tc>
                <a:tc hMerge="1">
                  <a:txBody>
                    <a:bodyPr/>
                    <a:lstStyle/>
                    <a:p>
                      <a:endParaRPr lang="pl-PL"/>
                    </a:p>
                  </a:txBody>
                  <a:tcPr/>
                </a:tc>
                <a:extLst>
                  <a:ext uri="{0D108BD9-81ED-4DB2-BD59-A6C34878D82A}">
                    <a16:rowId xmlns:a16="http://schemas.microsoft.com/office/drawing/2014/main" val="2417479854"/>
                  </a:ext>
                </a:extLst>
              </a:tr>
              <a:tr h="1383365">
                <a:tc vMerge="1">
                  <a:txBody>
                    <a:bodyPr/>
                    <a:lstStyle/>
                    <a:p>
                      <a:endParaRPr lang="pl-PL"/>
                    </a:p>
                  </a:txBody>
                  <a:tcPr/>
                </a:tc>
                <a:tc>
                  <a:txBody>
                    <a:bodyPr/>
                    <a:lstStyle/>
                    <a:p>
                      <a:pPr algn="ctr">
                        <a:lnSpc>
                          <a:spcPct val="115000"/>
                        </a:lnSpc>
                        <a:spcAft>
                          <a:spcPts val="1000"/>
                        </a:spcAft>
                        <a:buNone/>
                      </a:pPr>
                      <a:r>
                        <a:rPr lang="pl-PL" sz="1400" b="1" dirty="0">
                          <a:effectLst/>
                        </a:rPr>
                        <a:t>Zaległości czynszowe (zł)</a:t>
                      </a:r>
                      <a:endParaRPr lang="pl-PL"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1000"/>
                        </a:spcAft>
                        <a:buNone/>
                      </a:pPr>
                      <a:r>
                        <a:rPr lang="pl-PL" sz="1400" b="1" dirty="0">
                          <a:effectLst/>
                        </a:rPr>
                        <a:t>Koszty postępowań sądowych (zł)</a:t>
                      </a:r>
                      <a:endParaRPr lang="pl-PL"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1000"/>
                        </a:spcAft>
                        <a:buNone/>
                      </a:pPr>
                      <a:r>
                        <a:rPr lang="pl-PL" sz="1400" b="1" dirty="0">
                          <a:effectLst/>
                        </a:rPr>
                        <a:t>Zaległości  zasądzone (zł)</a:t>
                      </a:r>
                      <a:endParaRPr lang="pl-PL"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1000"/>
                        </a:spcAft>
                        <a:buNone/>
                      </a:pPr>
                      <a:r>
                        <a:rPr lang="pl-PL" sz="1400" b="1">
                          <a:effectLst/>
                        </a:rPr>
                        <a:t>Razem (zł)</a:t>
                      </a:r>
                      <a:endParaRPr lang="pl-PL" sz="1400" b="1">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556243319"/>
                  </a:ext>
                </a:extLst>
              </a:tr>
              <a:tr h="609468">
                <a:tc>
                  <a:txBody>
                    <a:bodyPr/>
                    <a:lstStyle/>
                    <a:p>
                      <a:pPr algn="just">
                        <a:lnSpc>
                          <a:spcPct val="115000"/>
                        </a:lnSpc>
                        <a:spcAft>
                          <a:spcPts val="800"/>
                        </a:spcAft>
                        <a:buNone/>
                      </a:pPr>
                      <a:r>
                        <a:rPr lang="pl-PL" sz="1400" b="1">
                          <a:effectLst/>
                        </a:rPr>
                        <a:t>17.01.2025 r. </a:t>
                      </a:r>
                    </a:p>
                    <a:p>
                      <a:pPr algn="just">
                        <a:lnSpc>
                          <a:spcPct val="115000"/>
                        </a:lnSpc>
                        <a:spcAft>
                          <a:spcPts val="800"/>
                        </a:spcAft>
                        <a:buNone/>
                      </a:pPr>
                      <a:r>
                        <a:rPr lang="pl-PL" sz="1400" b="1">
                          <a:effectLst/>
                        </a:rPr>
                        <a:t>(dotyczy 2024 r.)</a:t>
                      </a:r>
                      <a:endParaRPr lang="pl-PL" sz="1400" b="1">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1000"/>
                        </a:spcAft>
                        <a:buNone/>
                      </a:pPr>
                      <a:r>
                        <a:rPr lang="pl-PL" sz="1400" b="1">
                          <a:effectLst/>
                        </a:rPr>
                        <a:t>36.457,82</a:t>
                      </a:r>
                      <a:endParaRPr lang="pl-PL" sz="1400" b="1">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1000"/>
                        </a:spcAft>
                        <a:buNone/>
                      </a:pPr>
                      <a:r>
                        <a:rPr lang="pl-PL" sz="1400" b="1">
                          <a:effectLst/>
                        </a:rPr>
                        <a:t>256.228,91</a:t>
                      </a:r>
                      <a:endParaRPr lang="pl-PL" sz="1400" b="1">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1000"/>
                        </a:spcAft>
                        <a:buNone/>
                      </a:pPr>
                      <a:r>
                        <a:rPr lang="pl-PL" sz="1400" b="1" dirty="0">
                          <a:effectLst/>
                        </a:rPr>
                        <a:t>659.799,21</a:t>
                      </a:r>
                      <a:endParaRPr lang="pl-PL"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1000"/>
                        </a:spcAft>
                        <a:buNone/>
                      </a:pPr>
                      <a:r>
                        <a:rPr lang="pl-PL" sz="1400" b="1" dirty="0">
                          <a:effectLst/>
                        </a:rPr>
                        <a:t>952.485,94</a:t>
                      </a:r>
                      <a:endParaRPr lang="pl-PL"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690436008"/>
                  </a:ext>
                </a:extLst>
              </a:tr>
              <a:tr h="731552">
                <a:tc>
                  <a:txBody>
                    <a:bodyPr/>
                    <a:lstStyle/>
                    <a:p>
                      <a:pPr algn="just">
                        <a:lnSpc>
                          <a:spcPct val="115000"/>
                        </a:lnSpc>
                        <a:spcAft>
                          <a:spcPts val="800"/>
                        </a:spcAft>
                        <a:buNone/>
                      </a:pPr>
                      <a:r>
                        <a:rPr lang="pl-PL" sz="1400" b="1">
                          <a:effectLst/>
                        </a:rPr>
                        <a:t>24.01.2024 r. </a:t>
                      </a:r>
                    </a:p>
                    <a:p>
                      <a:pPr algn="just">
                        <a:lnSpc>
                          <a:spcPct val="115000"/>
                        </a:lnSpc>
                        <a:spcAft>
                          <a:spcPts val="800"/>
                        </a:spcAft>
                        <a:buNone/>
                      </a:pPr>
                      <a:r>
                        <a:rPr lang="pl-PL" sz="1400" b="1">
                          <a:effectLst/>
                        </a:rPr>
                        <a:t>(dotyczy 2023 r.)</a:t>
                      </a:r>
                      <a:endParaRPr lang="pl-PL" sz="1400" b="1">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1000"/>
                        </a:spcAft>
                        <a:buNone/>
                      </a:pPr>
                      <a:r>
                        <a:rPr lang="pl-PL" sz="1400" b="1" dirty="0">
                          <a:effectLst/>
                        </a:rPr>
                        <a:t>68 620,67</a:t>
                      </a:r>
                      <a:endParaRPr lang="pl-PL"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1000"/>
                        </a:spcAft>
                        <a:buNone/>
                      </a:pPr>
                      <a:r>
                        <a:rPr lang="pl-PL" sz="1400" b="1">
                          <a:effectLst/>
                        </a:rPr>
                        <a:t>343 400,34</a:t>
                      </a:r>
                      <a:endParaRPr lang="pl-PL" sz="1400" b="1">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1000"/>
                        </a:spcAft>
                        <a:buNone/>
                      </a:pPr>
                      <a:r>
                        <a:rPr lang="pl-PL" sz="1400" b="1" dirty="0">
                          <a:effectLst/>
                        </a:rPr>
                        <a:t>878 496,54</a:t>
                      </a:r>
                      <a:endParaRPr lang="pl-PL"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1000"/>
                        </a:spcAft>
                        <a:buNone/>
                      </a:pPr>
                      <a:r>
                        <a:rPr lang="pl-PL" sz="1400" b="1" dirty="0">
                          <a:effectLst/>
                        </a:rPr>
                        <a:t>1 290 517,55</a:t>
                      </a:r>
                      <a:endParaRPr lang="pl-PL"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84393039"/>
                  </a:ext>
                </a:extLst>
              </a:tr>
              <a:tr h="731552">
                <a:tc>
                  <a:txBody>
                    <a:bodyPr/>
                    <a:lstStyle/>
                    <a:p>
                      <a:pPr algn="just">
                        <a:lnSpc>
                          <a:spcPct val="115000"/>
                        </a:lnSpc>
                        <a:spcAft>
                          <a:spcPts val="800"/>
                        </a:spcAft>
                        <a:buNone/>
                      </a:pPr>
                      <a:r>
                        <a:rPr lang="pl-PL" sz="1400" b="1">
                          <a:effectLst/>
                        </a:rPr>
                        <a:t>07.02.2023 r. </a:t>
                      </a:r>
                    </a:p>
                    <a:p>
                      <a:pPr algn="just">
                        <a:lnSpc>
                          <a:spcPct val="115000"/>
                        </a:lnSpc>
                        <a:spcAft>
                          <a:spcPts val="800"/>
                        </a:spcAft>
                        <a:buNone/>
                      </a:pPr>
                      <a:r>
                        <a:rPr lang="pl-PL" sz="1400" b="1">
                          <a:effectLst/>
                        </a:rPr>
                        <a:t>(dotyczy 2022 r.)</a:t>
                      </a:r>
                      <a:endParaRPr lang="pl-PL" sz="1400" b="1">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1000"/>
                        </a:spcAft>
                        <a:buNone/>
                      </a:pPr>
                      <a:r>
                        <a:rPr lang="pl-PL" sz="1400" b="1">
                          <a:effectLst/>
                        </a:rPr>
                        <a:t>90 944,80</a:t>
                      </a:r>
                      <a:endParaRPr lang="pl-PL" sz="1400" b="1">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1000"/>
                        </a:spcAft>
                        <a:buNone/>
                      </a:pPr>
                      <a:r>
                        <a:rPr lang="pl-PL" sz="1400" b="1">
                          <a:effectLst/>
                        </a:rPr>
                        <a:t>310 948,01</a:t>
                      </a:r>
                      <a:endParaRPr lang="pl-PL" sz="1400" b="1">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1000"/>
                        </a:spcAft>
                        <a:buNone/>
                      </a:pPr>
                      <a:r>
                        <a:rPr lang="pl-PL" sz="1400" b="1">
                          <a:effectLst/>
                        </a:rPr>
                        <a:t>849 331,42</a:t>
                      </a:r>
                      <a:endParaRPr lang="pl-PL" sz="1400" b="1">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1000"/>
                        </a:spcAft>
                        <a:buNone/>
                      </a:pPr>
                      <a:r>
                        <a:rPr lang="pl-PL" sz="1400" b="1" dirty="0">
                          <a:effectLst/>
                        </a:rPr>
                        <a:t>1 251 224,23</a:t>
                      </a:r>
                      <a:endParaRPr lang="pl-PL"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593296553"/>
                  </a:ext>
                </a:extLst>
              </a:tr>
              <a:tr h="609468">
                <a:tc>
                  <a:txBody>
                    <a:bodyPr/>
                    <a:lstStyle/>
                    <a:p>
                      <a:pPr algn="just">
                        <a:lnSpc>
                          <a:spcPct val="115000"/>
                        </a:lnSpc>
                        <a:spcAft>
                          <a:spcPts val="800"/>
                        </a:spcAft>
                        <a:buNone/>
                      </a:pPr>
                      <a:r>
                        <a:rPr lang="pl-PL" sz="1400" b="1">
                          <a:effectLst/>
                        </a:rPr>
                        <a:t>19.01.2022 r. </a:t>
                      </a:r>
                    </a:p>
                    <a:p>
                      <a:pPr algn="just">
                        <a:lnSpc>
                          <a:spcPct val="115000"/>
                        </a:lnSpc>
                        <a:spcAft>
                          <a:spcPts val="800"/>
                        </a:spcAft>
                        <a:buNone/>
                      </a:pPr>
                      <a:r>
                        <a:rPr lang="pl-PL" sz="1400" b="1">
                          <a:effectLst/>
                        </a:rPr>
                        <a:t>(dotyczy 2021 r.)</a:t>
                      </a:r>
                      <a:endParaRPr lang="pl-PL" sz="1400" b="1">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1000"/>
                        </a:spcAft>
                        <a:buNone/>
                      </a:pPr>
                      <a:r>
                        <a:rPr lang="pl-PL" sz="1400" b="1">
                          <a:effectLst/>
                        </a:rPr>
                        <a:t>99 813,19</a:t>
                      </a:r>
                      <a:endParaRPr lang="pl-PL" sz="1400" b="1">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1000"/>
                        </a:spcAft>
                        <a:buNone/>
                      </a:pPr>
                      <a:r>
                        <a:rPr lang="pl-PL" sz="1400" b="1" dirty="0">
                          <a:effectLst/>
                        </a:rPr>
                        <a:t>274 940,05</a:t>
                      </a:r>
                      <a:endParaRPr lang="pl-PL"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1000"/>
                        </a:spcAft>
                        <a:buNone/>
                      </a:pPr>
                      <a:r>
                        <a:rPr lang="pl-PL" sz="1400" b="1">
                          <a:effectLst/>
                        </a:rPr>
                        <a:t>825 932,16</a:t>
                      </a:r>
                      <a:endParaRPr lang="pl-PL" sz="1400" b="1">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1000"/>
                        </a:spcAft>
                        <a:buNone/>
                      </a:pPr>
                      <a:r>
                        <a:rPr lang="pl-PL" sz="1400" b="1" dirty="0">
                          <a:effectLst/>
                        </a:rPr>
                        <a:t>1 200 685,40</a:t>
                      </a:r>
                      <a:endParaRPr lang="pl-PL"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618793666"/>
                  </a:ext>
                </a:extLst>
              </a:tr>
              <a:tr h="731552">
                <a:tc>
                  <a:txBody>
                    <a:bodyPr/>
                    <a:lstStyle/>
                    <a:p>
                      <a:pPr algn="just">
                        <a:lnSpc>
                          <a:spcPct val="115000"/>
                        </a:lnSpc>
                        <a:spcAft>
                          <a:spcPts val="800"/>
                        </a:spcAft>
                        <a:buNone/>
                      </a:pPr>
                      <a:r>
                        <a:rPr lang="pl-PL" sz="1400" b="1">
                          <a:effectLst/>
                        </a:rPr>
                        <a:t>04.02.2021 r. </a:t>
                      </a:r>
                    </a:p>
                    <a:p>
                      <a:pPr algn="just">
                        <a:lnSpc>
                          <a:spcPct val="115000"/>
                        </a:lnSpc>
                        <a:spcAft>
                          <a:spcPts val="800"/>
                        </a:spcAft>
                        <a:buNone/>
                      </a:pPr>
                      <a:r>
                        <a:rPr lang="pl-PL" sz="1400" b="1">
                          <a:effectLst/>
                        </a:rPr>
                        <a:t>(dotyczy 2020 r.)</a:t>
                      </a:r>
                      <a:endParaRPr lang="pl-PL" sz="1400" b="1">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1000"/>
                        </a:spcAft>
                        <a:buNone/>
                      </a:pPr>
                      <a:r>
                        <a:rPr lang="pl-PL" sz="1400" b="1">
                          <a:effectLst/>
                        </a:rPr>
                        <a:t>99 127,41</a:t>
                      </a:r>
                      <a:endParaRPr lang="pl-PL" sz="1400" b="1">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1000"/>
                        </a:spcAft>
                        <a:buNone/>
                      </a:pPr>
                      <a:r>
                        <a:rPr lang="pl-PL" sz="1400" b="1" dirty="0">
                          <a:effectLst/>
                        </a:rPr>
                        <a:t>241 745,16</a:t>
                      </a:r>
                      <a:endParaRPr lang="pl-PL"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1000"/>
                        </a:spcAft>
                        <a:buNone/>
                      </a:pPr>
                      <a:r>
                        <a:rPr lang="pl-PL" sz="1400" b="1">
                          <a:effectLst/>
                        </a:rPr>
                        <a:t>803 809,28</a:t>
                      </a:r>
                      <a:endParaRPr lang="pl-PL" sz="1400" b="1">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15000"/>
                        </a:lnSpc>
                        <a:spcAft>
                          <a:spcPts val="1000"/>
                        </a:spcAft>
                        <a:buNone/>
                      </a:pPr>
                      <a:r>
                        <a:rPr lang="pl-PL" sz="1400" b="1" dirty="0">
                          <a:effectLst/>
                        </a:rPr>
                        <a:t>1 144 681,85</a:t>
                      </a:r>
                      <a:endParaRPr lang="pl-PL"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555540325"/>
                  </a:ext>
                </a:extLst>
              </a:tr>
            </a:tbl>
          </a:graphicData>
        </a:graphic>
      </p:graphicFrame>
      <p:sp>
        <p:nvSpPr>
          <p:cNvPr id="4" name="Symbol zastępczy daty 3">
            <a:extLst>
              <a:ext uri="{FF2B5EF4-FFF2-40B4-BE49-F238E27FC236}">
                <a16:creationId xmlns:a16="http://schemas.microsoft.com/office/drawing/2014/main" id="{AAA5B9F7-0CED-B035-3542-561B517DA430}"/>
              </a:ext>
            </a:extLst>
          </p:cNvPr>
          <p:cNvSpPr>
            <a:spLocks noGrp="1"/>
          </p:cNvSpPr>
          <p:nvPr>
            <p:ph type="dt" sz="half" idx="10"/>
          </p:nvPr>
        </p:nvSpPr>
        <p:spPr/>
        <p:txBody>
          <a:bodyPr/>
          <a:lstStyle/>
          <a:p>
            <a:pPr rtl="0"/>
            <a:fld id="{DA37154A-9283-472F-9D32-E032250E224B}" type="datetime1">
              <a:rPr lang="pl-PL" smtClean="0"/>
              <a:t>28.04.2025</a:t>
            </a:fld>
            <a:endParaRPr lang="en-US" dirty="0"/>
          </a:p>
        </p:txBody>
      </p:sp>
      <p:pic>
        <p:nvPicPr>
          <p:cNvPr id="3074" name="Picture 2" descr="Pieniądze, Łaska, Waga, Ułaskawienie">
            <a:extLst>
              <a:ext uri="{FF2B5EF4-FFF2-40B4-BE49-F238E27FC236}">
                <a16:creationId xmlns:a16="http://schemas.microsoft.com/office/drawing/2014/main" id="{55664C97-CE85-2B98-115F-7ADB3AEDAC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58263" y="2099292"/>
            <a:ext cx="3055938" cy="30488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2695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B509ECF-47F0-2AC9-4DA1-1A3DD74C14DF}"/>
              </a:ext>
            </a:extLst>
          </p:cNvPr>
          <p:cNvSpPr>
            <a:spLocks noGrp="1"/>
          </p:cNvSpPr>
          <p:nvPr>
            <p:ph type="title"/>
          </p:nvPr>
        </p:nvSpPr>
        <p:spPr/>
        <p:txBody>
          <a:bodyPr/>
          <a:lstStyle/>
          <a:p>
            <a:r>
              <a:rPr lang="pl-PL" dirty="0"/>
              <a:t>Windykacja</a:t>
            </a:r>
          </a:p>
        </p:txBody>
      </p:sp>
      <p:sp>
        <p:nvSpPr>
          <p:cNvPr id="3" name="Symbol zastępczy daty 2">
            <a:extLst>
              <a:ext uri="{FF2B5EF4-FFF2-40B4-BE49-F238E27FC236}">
                <a16:creationId xmlns:a16="http://schemas.microsoft.com/office/drawing/2014/main" id="{CC9DA208-23F1-6B90-CA99-B4811571EBA4}"/>
              </a:ext>
            </a:extLst>
          </p:cNvPr>
          <p:cNvSpPr>
            <a:spLocks noGrp="1"/>
          </p:cNvSpPr>
          <p:nvPr>
            <p:ph type="dt" sz="half" idx="10"/>
          </p:nvPr>
        </p:nvSpPr>
        <p:spPr/>
        <p:txBody>
          <a:bodyPr/>
          <a:lstStyle/>
          <a:p>
            <a:pPr rtl="0"/>
            <a:fld id="{E5C9D7BB-18F8-44E5-BA28-A3609601F748}" type="datetime1">
              <a:rPr lang="pl-PL" smtClean="0"/>
              <a:t>28.04.2025</a:t>
            </a:fld>
            <a:endParaRPr lang="en-US" dirty="0"/>
          </a:p>
        </p:txBody>
      </p:sp>
      <p:sp>
        <p:nvSpPr>
          <p:cNvPr id="5" name="pole tekstowe 4">
            <a:extLst>
              <a:ext uri="{FF2B5EF4-FFF2-40B4-BE49-F238E27FC236}">
                <a16:creationId xmlns:a16="http://schemas.microsoft.com/office/drawing/2014/main" id="{3B959511-785E-64BD-809F-939355076D23}"/>
              </a:ext>
            </a:extLst>
          </p:cNvPr>
          <p:cNvSpPr txBox="1"/>
          <p:nvPr/>
        </p:nvSpPr>
        <p:spPr>
          <a:xfrm>
            <a:off x="1337734" y="2226875"/>
            <a:ext cx="9025466" cy="2716000"/>
          </a:xfrm>
          <a:prstGeom prst="rect">
            <a:avLst/>
          </a:prstGeom>
          <a:noFill/>
        </p:spPr>
        <p:txBody>
          <a:bodyPr wrap="square">
            <a:spAutoFit/>
          </a:bodyPr>
          <a:lstStyle/>
          <a:p>
            <a:pPr algn="just">
              <a:lnSpc>
                <a:spcPct val="115000"/>
              </a:lnSpc>
              <a:spcAft>
                <a:spcPts val="800"/>
              </a:spcAft>
              <a:buNone/>
            </a:pPr>
            <a:r>
              <a:rPr lang="pl-PL" sz="2400" dirty="0">
                <a:effectLst/>
                <a:ea typeface="Calibri" panose="020F0502020204030204" pitchFamily="34" charset="0"/>
                <a:cs typeface="Times New Roman" panose="02020603050405020304" pitchFamily="18" charset="0"/>
              </a:rPr>
              <a:t>W  wyniku działań windykacyjnych w roku 2024:</a:t>
            </a:r>
          </a:p>
          <a:p>
            <a:pPr marL="342900" lvl="0" indent="-342900" algn="just">
              <a:lnSpc>
                <a:spcPct val="115000"/>
              </a:lnSpc>
              <a:buFont typeface="Symbol" panose="05050102010706020507" pitchFamily="18" charset="2"/>
              <a:buChar char=""/>
            </a:pPr>
            <a:r>
              <a:rPr lang="pl-PL" sz="2400" dirty="0">
                <a:effectLst/>
                <a:ea typeface="Calibri" panose="020F0502020204030204" pitchFamily="34" charset="0"/>
                <a:cs typeface="Times New Roman" panose="02020603050405020304" pitchFamily="18" charset="0"/>
              </a:rPr>
              <a:t>wystawiono </a:t>
            </a:r>
            <a:r>
              <a:rPr lang="pl-PL" sz="2400" b="1" dirty="0">
                <a:effectLst/>
                <a:ea typeface="Calibri" panose="020F0502020204030204" pitchFamily="34" charset="0"/>
                <a:cs typeface="Times New Roman" panose="02020603050405020304" pitchFamily="18" charset="0"/>
              </a:rPr>
              <a:t>86 wezwań</a:t>
            </a:r>
            <a:r>
              <a:rPr lang="pl-PL" sz="2400" dirty="0">
                <a:effectLst/>
                <a:ea typeface="Calibri" panose="020F0502020204030204" pitchFamily="34" charset="0"/>
                <a:cs typeface="Times New Roman" panose="02020603050405020304" pitchFamily="18" charset="0"/>
              </a:rPr>
              <a:t> do zapłaty, </a:t>
            </a:r>
          </a:p>
          <a:p>
            <a:pPr marL="342900" lvl="0" indent="-342900" algn="just">
              <a:lnSpc>
                <a:spcPct val="115000"/>
              </a:lnSpc>
              <a:buFont typeface="Symbol" panose="05050102010706020507" pitchFamily="18" charset="2"/>
              <a:buChar char=""/>
            </a:pPr>
            <a:r>
              <a:rPr lang="pl-PL" sz="2400" dirty="0">
                <a:effectLst/>
                <a:ea typeface="Calibri" panose="020F0502020204030204" pitchFamily="34" charset="0"/>
                <a:cs typeface="Times New Roman" panose="02020603050405020304" pitchFamily="18" charset="0"/>
              </a:rPr>
              <a:t>skierowano na drogę postępowania sądowego </a:t>
            </a:r>
            <a:r>
              <a:rPr lang="pl-PL" sz="2400" b="1" dirty="0">
                <a:effectLst/>
                <a:ea typeface="Calibri" panose="020F0502020204030204" pitchFamily="34" charset="0"/>
                <a:cs typeface="Times New Roman" panose="02020603050405020304" pitchFamily="18" charset="0"/>
              </a:rPr>
              <a:t>15</a:t>
            </a:r>
            <a:r>
              <a:rPr lang="pl-PL" sz="2400" dirty="0">
                <a:effectLst/>
                <a:ea typeface="Calibri" panose="020F0502020204030204" pitchFamily="34" charset="0"/>
                <a:cs typeface="Times New Roman" panose="02020603050405020304" pitchFamily="18" charset="0"/>
              </a:rPr>
              <a:t> </a:t>
            </a:r>
            <a:r>
              <a:rPr lang="pl-PL" sz="2400" b="1" dirty="0">
                <a:effectLst/>
                <a:ea typeface="Calibri" panose="020F0502020204030204" pitchFamily="34" charset="0"/>
                <a:cs typeface="Times New Roman" panose="02020603050405020304" pitchFamily="18" charset="0"/>
              </a:rPr>
              <a:t>spraw</a:t>
            </a:r>
            <a:r>
              <a:rPr lang="pl-PL" sz="2400" dirty="0">
                <a:effectLst/>
                <a:ea typeface="Calibri" panose="020F0502020204030204" pitchFamily="34" charset="0"/>
                <a:cs typeface="Times New Roman" panose="02020603050405020304" pitchFamily="18" charset="0"/>
              </a:rPr>
              <a:t>,</a:t>
            </a:r>
          </a:p>
          <a:p>
            <a:pPr marL="342900" lvl="0" indent="-342900" algn="just">
              <a:lnSpc>
                <a:spcPct val="115000"/>
              </a:lnSpc>
              <a:buFont typeface="Symbol" panose="05050102010706020507" pitchFamily="18" charset="2"/>
              <a:buChar char=""/>
            </a:pPr>
            <a:r>
              <a:rPr lang="pl-PL" sz="2400" dirty="0">
                <a:effectLst/>
                <a:ea typeface="Calibri" panose="020F0502020204030204" pitchFamily="34" charset="0"/>
                <a:cs typeface="Times New Roman" panose="02020603050405020304" pitchFamily="18" charset="0"/>
              </a:rPr>
              <a:t>przekazano do egzekucji komorniczej </a:t>
            </a:r>
            <a:r>
              <a:rPr lang="pl-PL" sz="2400" b="1" dirty="0">
                <a:effectLst/>
                <a:ea typeface="Calibri" panose="020F0502020204030204" pitchFamily="34" charset="0"/>
                <a:cs typeface="Times New Roman" panose="02020603050405020304" pitchFamily="18" charset="0"/>
              </a:rPr>
              <a:t>28 spraw</a:t>
            </a:r>
            <a:r>
              <a:rPr lang="pl-PL" sz="2400" dirty="0">
                <a:effectLst/>
                <a:ea typeface="Calibri" panose="020F0502020204030204" pitchFamily="34" charset="0"/>
                <a:cs typeface="Times New Roman" panose="02020603050405020304" pitchFamily="18" charset="0"/>
              </a:rPr>
              <a:t>,</a:t>
            </a:r>
          </a:p>
          <a:p>
            <a:pPr marL="342900" lvl="0" indent="-342900" algn="just">
              <a:lnSpc>
                <a:spcPct val="115000"/>
              </a:lnSpc>
              <a:spcAft>
                <a:spcPts val="800"/>
              </a:spcAft>
              <a:buFont typeface="Symbol" panose="05050102010706020507" pitchFamily="18" charset="2"/>
              <a:buChar char=""/>
            </a:pPr>
            <a:r>
              <a:rPr lang="pl-PL" sz="2400" dirty="0">
                <a:effectLst/>
                <a:ea typeface="Calibri" panose="020F0502020204030204" pitchFamily="34" charset="0"/>
                <a:cs typeface="Times New Roman" panose="02020603050405020304" pitchFamily="18" charset="0"/>
              </a:rPr>
              <a:t>umorzono na podstawie wyroków sądowych </a:t>
            </a:r>
            <a:r>
              <a:rPr lang="pl-PL" sz="2400" b="1" dirty="0">
                <a:effectLst/>
                <a:ea typeface="Calibri" panose="020F0502020204030204" pitchFamily="34" charset="0"/>
                <a:cs typeface="Times New Roman" panose="02020603050405020304" pitchFamily="18" charset="0"/>
              </a:rPr>
              <a:t>6 postępowań egzekucyjnych</a:t>
            </a:r>
            <a:r>
              <a:rPr lang="pl-PL" sz="2400" dirty="0">
                <a:effectLst/>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30647849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BD114727-0DCD-0762-CBA2-E7A2823CA7B0}"/>
              </a:ext>
            </a:extLst>
          </p:cNvPr>
          <p:cNvSpPr>
            <a:spLocks noGrp="1"/>
          </p:cNvSpPr>
          <p:nvPr>
            <p:ph type="dt" sz="half" idx="10"/>
          </p:nvPr>
        </p:nvSpPr>
        <p:spPr/>
        <p:txBody>
          <a:bodyPr/>
          <a:lstStyle/>
          <a:p>
            <a:pPr rtl="0"/>
            <a:fld id="{D441AFA3-ED28-409D-9F61-7C1CB062C782}" type="datetime1">
              <a:rPr lang="pl-PL" smtClean="0"/>
              <a:t>28.04.2025</a:t>
            </a:fld>
            <a:endParaRPr lang="en-US" dirty="0"/>
          </a:p>
        </p:txBody>
      </p:sp>
      <p:pic>
        <p:nvPicPr>
          <p:cNvPr id="10242" name="Picture 2" descr="Sześcian, Tetris, Grać, Bloki, Blok">
            <a:extLst>
              <a:ext uri="{FF2B5EF4-FFF2-40B4-BE49-F238E27FC236}">
                <a16:creationId xmlns:a16="http://schemas.microsoft.com/office/drawing/2014/main" id="{9466DFFA-86FB-B072-7490-A6D7C022C9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3734" y="2255839"/>
            <a:ext cx="3052528" cy="1604962"/>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Budynek Mieszkalny, Tajlandia, Bangkok">
            <a:extLst>
              <a:ext uri="{FF2B5EF4-FFF2-40B4-BE49-F238E27FC236}">
                <a16:creationId xmlns:a16="http://schemas.microsoft.com/office/drawing/2014/main" id="{80C614E7-B16B-EA5C-E1FA-8CA6E9D63C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667" y="477838"/>
            <a:ext cx="3683000" cy="5520666"/>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Budynek, Budynek Mieszkalny, Papierówka">
            <a:extLst>
              <a:ext uri="{FF2B5EF4-FFF2-40B4-BE49-F238E27FC236}">
                <a16:creationId xmlns:a16="http://schemas.microsoft.com/office/drawing/2014/main" id="{FD3929BE-6277-C3B4-F40D-4C57D5DFE7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5329" y="326132"/>
            <a:ext cx="3767137" cy="56723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9218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18DA47-4AD8-4285-4AD3-54BE888A72C0}"/>
              </a:ext>
            </a:extLst>
          </p:cNvPr>
          <p:cNvSpPr>
            <a:spLocks noGrp="1"/>
          </p:cNvSpPr>
          <p:nvPr>
            <p:ph type="title"/>
          </p:nvPr>
        </p:nvSpPr>
        <p:spPr/>
        <p:txBody>
          <a:bodyPr/>
          <a:lstStyle/>
          <a:p>
            <a:r>
              <a:rPr lang="pl-PL" dirty="0"/>
              <a:t>Agenda spotkania</a:t>
            </a:r>
          </a:p>
        </p:txBody>
      </p:sp>
      <p:sp>
        <p:nvSpPr>
          <p:cNvPr id="3" name="Symbol zastępczy zawartości 2">
            <a:extLst>
              <a:ext uri="{FF2B5EF4-FFF2-40B4-BE49-F238E27FC236}">
                <a16:creationId xmlns:a16="http://schemas.microsoft.com/office/drawing/2014/main" id="{8AC82916-741E-340F-23A4-BB6034B4CEA3}"/>
              </a:ext>
            </a:extLst>
          </p:cNvPr>
          <p:cNvSpPr>
            <a:spLocks noGrp="1"/>
          </p:cNvSpPr>
          <p:nvPr>
            <p:ph idx="1"/>
          </p:nvPr>
        </p:nvSpPr>
        <p:spPr>
          <a:xfrm>
            <a:off x="4842933" y="812799"/>
            <a:ext cx="3841268" cy="5294756"/>
          </a:xfrm>
        </p:spPr>
        <p:txBody>
          <a:bodyPr>
            <a:normAutofit lnSpcReduction="10000"/>
          </a:bodyPr>
          <a:lstStyle/>
          <a:p>
            <a:pPr marL="457200" indent="-457200">
              <a:buFont typeface="+mj-lt"/>
              <a:buAutoNum type="arabicPeriod"/>
            </a:pPr>
            <a:r>
              <a:rPr lang="pl-PL" sz="2400" dirty="0"/>
              <a:t>Przedstawienie aktualnego stanu zasobu mieszkaniowego gminy Zawadzkie.</a:t>
            </a:r>
          </a:p>
          <a:p>
            <a:pPr marL="457200" indent="-457200">
              <a:buFont typeface="+mj-lt"/>
              <a:buAutoNum type="arabicPeriod"/>
            </a:pPr>
            <a:r>
              <a:rPr lang="pl-PL" sz="2400" dirty="0"/>
              <a:t>Omówienie sposobu gospodarowania zasobem mieszkaniowym.</a:t>
            </a:r>
          </a:p>
          <a:p>
            <a:pPr marL="457200" indent="-457200">
              <a:buFont typeface="+mj-lt"/>
              <a:buAutoNum type="arabicPeriod"/>
            </a:pPr>
            <a:r>
              <a:rPr lang="pl-PL" sz="2400" dirty="0"/>
              <a:t>Wskazanie kosztów, wpływów i zadłużenia.</a:t>
            </a:r>
          </a:p>
          <a:p>
            <a:pPr marL="457200" indent="-457200">
              <a:buFont typeface="+mj-lt"/>
              <a:buAutoNum type="arabicPeriod"/>
            </a:pPr>
            <a:r>
              <a:rPr lang="pl-PL" sz="2400" dirty="0"/>
              <a:t>Przedstawienie problemów i wyzwań na rok 2025 i kolejne lata.</a:t>
            </a:r>
          </a:p>
          <a:p>
            <a:endParaRPr lang="pl-PL" dirty="0"/>
          </a:p>
        </p:txBody>
      </p:sp>
      <p:sp>
        <p:nvSpPr>
          <p:cNvPr id="4" name="Symbol zastępczy tekstu 3">
            <a:extLst>
              <a:ext uri="{FF2B5EF4-FFF2-40B4-BE49-F238E27FC236}">
                <a16:creationId xmlns:a16="http://schemas.microsoft.com/office/drawing/2014/main" id="{A4113BF3-43EF-F1FA-96CB-362B149E888C}"/>
              </a:ext>
            </a:extLst>
          </p:cNvPr>
          <p:cNvSpPr>
            <a:spLocks noGrp="1"/>
          </p:cNvSpPr>
          <p:nvPr>
            <p:ph type="body" sz="half" idx="2"/>
          </p:nvPr>
        </p:nvSpPr>
        <p:spPr/>
        <p:txBody>
          <a:bodyPr/>
          <a:lstStyle/>
          <a:p>
            <a:endParaRPr lang="pl-PL" dirty="0"/>
          </a:p>
        </p:txBody>
      </p:sp>
      <p:sp>
        <p:nvSpPr>
          <p:cNvPr id="5" name="Symbol zastępczy daty 4">
            <a:extLst>
              <a:ext uri="{FF2B5EF4-FFF2-40B4-BE49-F238E27FC236}">
                <a16:creationId xmlns:a16="http://schemas.microsoft.com/office/drawing/2014/main" id="{25C97A7F-8FAB-E597-5055-F0756B983ABB}"/>
              </a:ext>
            </a:extLst>
          </p:cNvPr>
          <p:cNvSpPr>
            <a:spLocks noGrp="1"/>
          </p:cNvSpPr>
          <p:nvPr>
            <p:ph type="dt" sz="half" idx="10"/>
          </p:nvPr>
        </p:nvSpPr>
        <p:spPr/>
        <p:txBody>
          <a:bodyPr/>
          <a:lstStyle/>
          <a:p>
            <a:pPr rtl="0"/>
            <a:fld id="{46D2179F-AD35-466F-A681-81C59189197B}" type="datetime1">
              <a:rPr lang="pl-PL" smtClean="0"/>
              <a:t>28.04.2025</a:t>
            </a:fld>
            <a:endParaRPr lang="en-US" dirty="0"/>
          </a:p>
        </p:txBody>
      </p:sp>
      <p:pic>
        <p:nvPicPr>
          <p:cNvPr id="2050" name="Picture 2" descr="Architektura, Budynek, Drapacz Chmur">
            <a:extLst>
              <a:ext uri="{FF2B5EF4-FFF2-40B4-BE49-F238E27FC236}">
                <a16:creationId xmlns:a16="http://schemas.microsoft.com/office/drawing/2014/main" id="{EEB61568-FB51-3C47-B60F-7275C3F8CF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46067" y="0"/>
            <a:ext cx="3445933" cy="69127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2358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B4C23AA-7A1F-369E-190C-6A142B34617F}"/>
              </a:ext>
            </a:extLst>
          </p:cNvPr>
          <p:cNvSpPr>
            <a:spLocks noGrp="1"/>
          </p:cNvSpPr>
          <p:nvPr>
            <p:ph type="title"/>
          </p:nvPr>
        </p:nvSpPr>
        <p:spPr/>
        <p:txBody>
          <a:bodyPr/>
          <a:lstStyle/>
          <a:p>
            <a:r>
              <a:rPr lang="pl-PL" dirty="0"/>
              <a:t>			Problemy i wyzwania</a:t>
            </a:r>
          </a:p>
        </p:txBody>
      </p:sp>
      <p:sp>
        <p:nvSpPr>
          <p:cNvPr id="3" name="Symbol zastępczy zawartości 2">
            <a:extLst>
              <a:ext uri="{FF2B5EF4-FFF2-40B4-BE49-F238E27FC236}">
                <a16:creationId xmlns:a16="http://schemas.microsoft.com/office/drawing/2014/main" id="{1C426835-14C7-8857-F6FB-B1491DF3D954}"/>
              </a:ext>
            </a:extLst>
          </p:cNvPr>
          <p:cNvSpPr>
            <a:spLocks noGrp="1"/>
          </p:cNvSpPr>
          <p:nvPr>
            <p:ph sz="half" idx="1"/>
          </p:nvPr>
        </p:nvSpPr>
        <p:spPr>
          <a:xfrm>
            <a:off x="1185333" y="2120901"/>
            <a:ext cx="3937000" cy="2425700"/>
          </a:xfrm>
        </p:spPr>
        <p:txBody>
          <a:bodyPr/>
          <a:lstStyle/>
          <a:p>
            <a:r>
              <a:rPr lang="pl-PL" dirty="0"/>
              <a:t>Zaległości czynszowe</a:t>
            </a:r>
          </a:p>
          <a:p>
            <a:r>
              <a:rPr lang="pl-PL" dirty="0"/>
              <a:t>Stan techniczny budynków</a:t>
            </a:r>
          </a:p>
          <a:p>
            <a:r>
              <a:rPr lang="pl-PL" dirty="0"/>
              <a:t>Ograniczenia budżetowe</a:t>
            </a:r>
          </a:p>
          <a:p>
            <a:r>
              <a:rPr lang="pl-PL" dirty="0"/>
              <a:t>Przesiedlenie najemców z budynków </a:t>
            </a:r>
            <a:br>
              <a:rPr lang="pl-PL" dirty="0"/>
            </a:br>
            <a:r>
              <a:rPr lang="pl-PL" dirty="0"/>
              <a:t>o złym stanie technicznym</a:t>
            </a:r>
          </a:p>
        </p:txBody>
      </p:sp>
      <p:sp>
        <p:nvSpPr>
          <p:cNvPr id="4" name="Symbol zastępczy zawartości 3">
            <a:extLst>
              <a:ext uri="{FF2B5EF4-FFF2-40B4-BE49-F238E27FC236}">
                <a16:creationId xmlns:a16="http://schemas.microsoft.com/office/drawing/2014/main" id="{90489C92-7906-C7C4-7BEB-47C222954024}"/>
              </a:ext>
            </a:extLst>
          </p:cNvPr>
          <p:cNvSpPr>
            <a:spLocks noGrp="1"/>
          </p:cNvSpPr>
          <p:nvPr>
            <p:ph sz="half" idx="2"/>
          </p:nvPr>
        </p:nvSpPr>
        <p:spPr>
          <a:xfrm>
            <a:off x="6341533" y="2120900"/>
            <a:ext cx="4605866" cy="2247900"/>
          </a:xfrm>
        </p:spPr>
        <p:txBody>
          <a:bodyPr/>
          <a:lstStyle/>
          <a:p>
            <a:pPr algn="r"/>
            <a:r>
              <a:rPr lang="pl-PL" dirty="0"/>
              <a:t>Planowanie remontów i inwestycji</a:t>
            </a:r>
          </a:p>
          <a:p>
            <a:pPr algn="r"/>
            <a:r>
              <a:rPr lang="pl-PL" dirty="0"/>
              <a:t>Likwidacja punktowych źródeł ciepła</a:t>
            </a:r>
          </a:p>
          <a:p>
            <a:pPr algn="r"/>
            <a:r>
              <a:rPr lang="pl-PL" dirty="0"/>
              <a:t>Sprzedaż budynków o średnim i złym stanie technicznym </a:t>
            </a:r>
          </a:p>
          <a:p>
            <a:pPr algn="r"/>
            <a:endParaRPr lang="pl-PL" dirty="0"/>
          </a:p>
        </p:txBody>
      </p:sp>
      <p:sp>
        <p:nvSpPr>
          <p:cNvPr id="5" name="Symbol zastępczy daty 4">
            <a:extLst>
              <a:ext uri="{FF2B5EF4-FFF2-40B4-BE49-F238E27FC236}">
                <a16:creationId xmlns:a16="http://schemas.microsoft.com/office/drawing/2014/main" id="{33C6C711-E630-BB18-0516-571515D4053F}"/>
              </a:ext>
            </a:extLst>
          </p:cNvPr>
          <p:cNvSpPr>
            <a:spLocks noGrp="1"/>
          </p:cNvSpPr>
          <p:nvPr>
            <p:ph type="dt" sz="half" idx="10"/>
          </p:nvPr>
        </p:nvSpPr>
        <p:spPr/>
        <p:txBody>
          <a:bodyPr/>
          <a:lstStyle/>
          <a:p>
            <a:pPr rtl="0"/>
            <a:fld id="{6D9D7E3F-871E-42B9-88FB-12D60C8B3FED}" type="datetime1">
              <a:rPr lang="pl-PL" smtClean="0"/>
              <a:t>28.04.2025</a:t>
            </a:fld>
            <a:endParaRPr lang="en-US" dirty="0"/>
          </a:p>
        </p:txBody>
      </p:sp>
      <p:pic>
        <p:nvPicPr>
          <p:cNvPr id="4100" name="Picture 4" descr="Labirynt, Umysł, Głowa, Człowiek">
            <a:extLst>
              <a:ext uri="{FF2B5EF4-FFF2-40B4-BE49-F238E27FC236}">
                <a16:creationId xmlns:a16="http://schemas.microsoft.com/office/drawing/2014/main" id="{242D163E-A90A-856B-71AB-6F9B9224D6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1036320" y="178014"/>
            <a:ext cx="1523147" cy="1667933"/>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Problem, Rozwiązanie, Pomoc, Wsparcie">
            <a:extLst>
              <a:ext uri="{FF2B5EF4-FFF2-40B4-BE49-F238E27FC236}">
                <a16:creationId xmlns:a16="http://schemas.microsoft.com/office/drawing/2014/main" id="{4DFA08F5-CAB7-09DB-038B-DF9098AC4D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8531" y="3848738"/>
            <a:ext cx="5164668" cy="25438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89308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804000BB-970B-B855-16DF-EA3BB4577909}"/>
              </a:ext>
            </a:extLst>
          </p:cNvPr>
          <p:cNvSpPr>
            <a:spLocks noGrp="1"/>
          </p:cNvSpPr>
          <p:nvPr>
            <p:ph type="title"/>
          </p:nvPr>
        </p:nvSpPr>
        <p:spPr/>
        <p:txBody>
          <a:bodyPr/>
          <a:lstStyle/>
          <a:p>
            <a:r>
              <a:rPr lang="pl-PL" dirty="0"/>
              <a:t>			Eliza Bujmiła-Winkler</a:t>
            </a:r>
          </a:p>
        </p:txBody>
      </p:sp>
      <p:sp>
        <p:nvSpPr>
          <p:cNvPr id="4" name="Symbol zastępczy tekstu 3">
            <a:extLst>
              <a:ext uri="{FF2B5EF4-FFF2-40B4-BE49-F238E27FC236}">
                <a16:creationId xmlns:a16="http://schemas.microsoft.com/office/drawing/2014/main" id="{6F911002-81E0-9269-3A73-6E045773E04E}"/>
              </a:ext>
            </a:extLst>
          </p:cNvPr>
          <p:cNvSpPr>
            <a:spLocks noGrp="1"/>
          </p:cNvSpPr>
          <p:nvPr>
            <p:ph type="body" sz="half" idx="2"/>
          </p:nvPr>
        </p:nvSpPr>
        <p:spPr/>
        <p:txBody>
          <a:bodyPr/>
          <a:lstStyle/>
          <a:p>
            <a:pPr algn="ctr"/>
            <a:r>
              <a:rPr lang="pl-PL" dirty="0"/>
              <a:t>Kierownik Referatu Ochrony Środowiska i Rolnictwa w Urzędzie Miejskim w Zawadzkiem</a:t>
            </a:r>
          </a:p>
        </p:txBody>
      </p:sp>
      <p:sp>
        <p:nvSpPr>
          <p:cNvPr id="5" name="Symbol zastępczy daty 4">
            <a:extLst>
              <a:ext uri="{FF2B5EF4-FFF2-40B4-BE49-F238E27FC236}">
                <a16:creationId xmlns:a16="http://schemas.microsoft.com/office/drawing/2014/main" id="{B43D16E4-EB5C-3474-9416-E0F61D8A907F}"/>
              </a:ext>
            </a:extLst>
          </p:cNvPr>
          <p:cNvSpPr>
            <a:spLocks noGrp="1"/>
          </p:cNvSpPr>
          <p:nvPr>
            <p:ph type="dt" sz="half" idx="10"/>
          </p:nvPr>
        </p:nvSpPr>
        <p:spPr/>
        <p:txBody>
          <a:bodyPr/>
          <a:lstStyle/>
          <a:p>
            <a:pPr rtl="0"/>
            <a:fld id="{4A1395F0-C132-4F04-9A22-D8E58D655E1C}" type="datetime1">
              <a:rPr lang="pl-PL" smtClean="0"/>
              <a:t>28.04.2025</a:t>
            </a:fld>
            <a:endParaRPr lang="en-US" dirty="0"/>
          </a:p>
        </p:txBody>
      </p:sp>
      <p:pic>
        <p:nvPicPr>
          <p:cNvPr id="3074" name="Picture 2" descr="Dziękuję Ci, Dziękujemy, Dziękuję">
            <a:extLst>
              <a:ext uri="{FF2B5EF4-FFF2-40B4-BE49-F238E27FC236}">
                <a16:creationId xmlns:a16="http://schemas.microsoft.com/office/drawing/2014/main" id="{5C7799C0-1129-A396-C083-45B356F38BD8}"/>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21825" b="21825"/>
          <a:stretch>
            <a:fillRect/>
          </a:stretch>
        </p:blipFill>
        <p:spPr bwMode="auto">
          <a:xfrm>
            <a:off x="0" y="0"/>
            <a:ext cx="12192000" cy="46274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15320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 name="Prostokąt 46">
            <a:extLst>
              <a:ext uri="{FF2B5EF4-FFF2-40B4-BE49-F238E27FC236}">
                <a16:creationId xmlns:a16="http://schemas.microsoft.com/office/drawing/2014/main" id="{FBDCECDC-EEE3-4128-AA5E-82A8C0879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 name="Tytuł 1">
            <a:extLst>
              <a:ext uri="{FF2B5EF4-FFF2-40B4-BE49-F238E27FC236}">
                <a16:creationId xmlns:a16="http://schemas.microsoft.com/office/drawing/2014/main" id="{9AB2EA78-AEB3-469B-9025-3B17201A457B}"/>
              </a:ext>
            </a:extLst>
          </p:cNvPr>
          <p:cNvSpPr>
            <a:spLocks noGrp="1"/>
          </p:cNvSpPr>
          <p:nvPr>
            <p:ph type="ctrTitle"/>
          </p:nvPr>
        </p:nvSpPr>
        <p:spPr>
          <a:xfrm>
            <a:off x="1097280" y="758952"/>
            <a:ext cx="10058400" cy="3892168"/>
          </a:xfrm>
        </p:spPr>
        <p:txBody>
          <a:bodyPr rtlCol="0" anchor="ctr">
            <a:normAutofit/>
          </a:bodyPr>
          <a:lstStyle/>
          <a:p>
            <a:r>
              <a:rPr lang="pl-PL" sz="5400" i="1" dirty="0">
                <a:solidFill>
                  <a:srgbClr val="FFFFFF"/>
                </a:solidFill>
              </a:rPr>
              <a:t>„Mieszkanie jest prawem, </a:t>
            </a:r>
            <a:br>
              <a:rPr lang="pl-PL" sz="5400" i="1" dirty="0">
                <a:solidFill>
                  <a:srgbClr val="FFFFFF"/>
                </a:solidFill>
              </a:rPr>
            </a:br>
            <a:r>
              <a:rPr lang="pl-PL" sz="5400" i="1" dirty="0">
                <a:solidFill>
                  <a:srgbClr val="FFFFFF"/>
                </a:solidFill>
              </a:rPr>
              <a:t>nie towarem. </a:t>
            </a:r>
            <a:br>
              <a:rPr lang="pl-PL" sz="5400" i="1" dirty="0">
                <a:solidFill>
                  <a:srgbClr val="FFFFFF"/>
                </a:solidFill>
              </a:rPr>
            </a:br>
            <a:r>
              <a:rPr lang="pl-PL" sz="5400" i="1" dirty="0">
                <a:solidFill>
                  <a:srgbClr val="FFFFFF"/>
                </a:solidFill>
              </a:rPr>
              <a:t>To absolutna podstawa godnego życia. Coś, co należy się każdemu człowiekowi„</a:t>
            </a:r>
            <a:endParaRPr lang="pl" sz="5400" i="1" dirty="0">
              <a:solidFill>
                <a:srgbClr val="FFFFFF"/>
              </a:solidFill>
            </a:endParaRPr>
          </a:p>
        </p:txBody>
      </p:sp>
      <p:sp>
        <p:nvSpPr>
          <p:cNvPr id="49" name="Prostokąt 48">
            <a:extLst>
              <a:ext uri="{FF2B5EF4-FFF2-40B4-BE49-F238E27FC236}">
                <a16:creationId xmlns:a16="http://schemas.microsoft.com/office/drawing/2014/main" id="{4260EDE0-989C-4E16-AF94-F652294D8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odtytuł 2">
            <a:extLst>
              <a:ext uri="{FF2B5EF4-FFF2-40B4-BE49-F238E27FC236}">
                <a16:creationId xmlns:a16="http://schemas.microsoft.com/office/drawing/2014/main" id="{255E1F2F-E259-4EA8-9FFD-3A10AF541859}"/>
              </a:ext>
            </a:extLst>
          </p:cNvPr>
          <p:cNvSpPr>
            <a:spLocks noGrp="1"/>
          </p:cNvSpPr>
          <p:nvPr>
            <p:ph type="subTitle" idx="1"/>
          </p:nvPr>
        </p:nvSpPr>
        <p:spPr>
          <a:xfrm>
            <a:off x="1100051" y="5225240"/>
            <a:ext cx="10058400" cy="1143000"/>
          </a:xfrm>
        </p:spPr>
        <p:txBody>
          <a:bodyPr rtlCol="0">
            <a:normAutofit/>
          </a:bodyPr>
          <a:lstStyle/>
          <a:p>
            <a:pPr rtl="0"/>
            <a:r>
              <a:rPr lang="pl" dirty="0">
                <a:solidFill>
                  <a:srgbClr val="FFFFFF"/>
                </a:solidFill>
              </a:rPr>
              <a:t>— ignacy dudkiewicz, publicysta NGO.Pl</a:t>
            </a:r>
          </a:p>
        </p:txBody>
      </p:sp>
    </p:spTree>
    <p:extLst>
      <p:ext uri="{BB962C8B-B14F-4D97-AF65-F5344CB8AC3E}">
        <p14:creationId xmlns:p14="http://schemas.microsoft.com/office/powerpoint/2010/main" val="1917146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2BEDF29-B827-21E7-8748-E6B14684C940}"/>
              </a:ext>
            </a:extLst>
          </p:cNvPr>
          <p:cNvSpPr>
            <a:spLocks noGrp="1"/>
          </p:cNvSpPr>
          <p:nvPr>
            <p:ph type="title"/>
          </p:nvPr>
        </p:nvSpPr>
        <p:spPr/>
        <p:txBody>
          <a:bodyPr/>
          <a:lstStyle/>
          <a:p>
            <a:pPr algn="ctr"/>
            <a:r>
              <a:rPr lang="pl-PL" dirty="0"/>
              <a:t>Prawo do lokalu </a:t>
            </a:r>
            <a:br>
              <a:rPr lang="pl-PL" dirty="0"/>
            </a:br>
            <a:r>
              <a:rPr lang="pl-PL" dirty="0"/>
              <a:t>– prawem konstytucyjnym</a:t>
            </a:r>
          </a:p>
        </p:txBody>
      </p:sp>
      <p:sp>
        <p:nvSpPr>
          <p:cNvPr id="3" name="Symbol zastępczy zawartości 2">
            <a:extLst>
              <a:ext uri="{FF2B5EF4-FFF2-40B4-BE49-F238E27FC236}">
                <a16:creationId xmlns:a16="http://schemas.microsoft.com/office/drawing/2014/main" id="{0AC1FDD3-13EB-D060-4AF9-4B8A6C1A0F71}"/>
              </a:ext>
            </a:extLst>
          </p:cNvPr>
          <p:cNvSpPr>
            <a:spLocks noGrp="1"/>
          </p:cNvSpPr>
          <p:nvPr>
            <p:ph idx="1"/>
          </p:nvPr>
        </p:nvSpPr>
        <p:spPr>
          <a:xfrm>
            <a:off x="1097280" y="2108201"/>
            <a:ext cx="9917853" cy="3760891"/>
          </a:xfrm>
        </p:spPr>
        <p:txBody>
          <a:bodyPr>
            <a:normAutofit/>
          </a:bodyPr>
          <a:lstStyle/>
          <a:p>
            <a:pPr algn="just"/>
            <a:r>
              <a:rPr lang="pl-PL" sz="2400" b="0" i="0" dirty="0">
                <a:solidFill>
                  <a:srgbClr val="000000"/>
                </a:solidFill>
                <a:effectLst/>
                <a:latin typeface="+mj-lt"/>
              </a:rPr>
              <a:t>Potrzeba posiadania miejsca do mieszkania to jedna z najbardziej podstawowych potrzeb człowieka. Prawo do mieszkania należy do katalogu socjalnych praw człowieka. Jest to również uprawnienie chronione przez polską Konstytucję. Artykuł 75 Konstytucji nakłada na władze państwowe obowiązek prowadzenia polityki sprzyjającej </a:t>
            </a:r>
            <a:r>
              <a:rPr lang="pl-PL" sz="2400" b="1" i="0" dirty="0">
                <a:solidFill>
                  <a:srgbClr val="000000"/>
                </a:solidFill>
                <a:effectLst/>
                <a:latin typeface="+mj-lt"/>
              </a:rPr>
              <a:t>zaspokojeniu potrzeb mieszkaniowych </a:t>
            </a:r>
            <a:r>
              <a:rPr lang="pl-PL" sz="2400" b="0" i="0" dirty="0">
                <a:solidFill>
                  <a:srgbClr val="000000"/>
                </a:solidFill>
                <a:effectLst/>
                <a:latin typeface="+mj-lt"/>
              </a:rPr>
              <a:t>obywateli, </a:t>
            </a:r>
            <a:br>
              <a:rPr lang="pl-PL" sz="2400" b="0" i="0" dirty="0">
                <a:solidFill>
                  <a:srgbClr val="000000"/>
                </a:solidFill>
                <a:effectLst/>
                <a:latin typeface="+mj-lt"/>
              </a:rPr>
            </a:br>
            <a:r>
              <a:rPr lang="pl-PL" sz="2400" b="0" i="0" dirty="0">
                <a:solidFill>
                  <a:srgbClr val="000000"/>
                </a:solidFill>
                <a:effectLst/>
                <a:latin typeface="+mj-lt"/>
              </a:rPr>
              <a:t>w szczególności </a:t>
            </a:r>
            <a:r>
              <a:rPr lang="pl-PL" sz="2400" b="1" i="0" dirty="0">
                <a:solidFill>
                  <a:srgbClr val="000000"/>
                </a:solidFill>
                <a:effectLst/>
                <a:latin typeface="+mj-lt"/>
              </a:rPr>
              <a:t>przeciwdziałaniu bezdomności</a:t>
            </a:r>
            <a:r>
              <a:rPr lang="pl-PL" sz="2400" b="0" i="0" dirty="0">
                <a:solidFill>
                  <a:srgbClr val="000000"/>
                </a:solidFill>
                <a:effectLst/>
                <a:latin typeface="+mj-lt"/>
              </a:rPr>
              <a:t>, wspieraniu </a:t>
            </a:r>
            <a:r>
              <a:rPr lang="pl-PL" sz="2400" b="1" i="0" dirty="0">
                <a:solidFill>
                  <a:srgbClr val="000000"/>
                </a:solidFill>
                <a:effectLst/>
                <a:latin typeface="+mj-lt"/>
              </a:rPr>
              <a:t>rozwoju budownictwa socjalnego </a:t>
            </a:r>
            <a:r>
              <a:rPr lang="pl-PL" sz="2400" b="0" i="0" dirty="0">
                <a:solidFill>
                  <a:srgbClr val="000000"/>
                </a:solidFill>
                <a:effectLst/>
                <a:latin typeface="+mj-lt"/>
              </a:rPr>
              <a:t>oraz popieraniu działań obywateli zmierzających do </a:t>
            </a:r>
            <a:r>
              <a:rPr lang="pl-PL" sz="2400" b="1" i="0" dirty="0">
                <a:solidFill>
                  <a:srgbClr val="000000"/>
                </a:solidFill>
                <a:effectLst/>
                <a:latin typeface="+mj-lt"/>
              </a:rPr>
              <a:t>uzyskania własnego mieszkania</a:t>
            </a:r>
            <a:r>
              <a:rPr lang="pl-PL" sz="2400" b="0" i="0" dirty="0">
                <a:solidFill>
                  <a:srgbClr val="000000"/>
                </a:solidFill>
                <a:effectLst/>
                <a:latin typeface="+mj-lt"/>
              </a:rPr>
              <a:t>.</a:t>
            </a:r>
            <a:endParaRPr lang="pl-PL" sz="2400" dirty="0">
              <a:latin typeface="+mj-lt"/>
            </a:endParaRPr>
          </a:p>
        </p:txBody>
      </p:sp>
      <p:sp>
        <p:nvSpPr>
          <p:cNvPr id="4" name="Symbol zastępczy daty 3">
            <a:extLst>
              <a:ext uri="{FF2B5EF4-FFF2-40B4-BE49-F238E27FC236}">
                <a16:creationId xmlns:a16="http://schemas.microsoft.com/office/drawing/2014/main" id="{0D41C4E6-E16F-B193-ED94-2AE77B7A86EB}"/>
              </a:ext>
            </a:extLst>
          </p:cNvPr>
          <p:cNvSpPr>
            <a:spLocks noGrp="1"/>
          </p:cNvSpPr>
          <p:nvPr>
            <p:ph type="dt" sz="half" idx="10"/>
          </p:nvPr>
        </p:nvSpPr>
        <p:spPr/>
        <p:txBody>
          <a:bodyPr/>
          <a:lstStyle/>
          <a:p>
            <a:pPr rtl="0"/>
            <a:fld id="{DA37154A-9283-472F-9D32-E032250E224B}" type="datetime1">
              <a:rPr lang="pl-PL" smtClean="0"/>
              <a:t>28.04.2025</a:t>
            </a:fld>
            <a:endParaRPr lang="en-US" dirty="0"/>
          </a:p>
        </p:txBody>
      </p:sp>
    </p:spTree>
    <p:extLst>
      <p:ext uri="{BB962C8B-B14F-4D97-AF65-F5344CB8AC3E}">
        <p14:creationId xmlns:p14="http://schemas.microsoft.com/office/powerpoint/2010/main" val="2301078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84AB0EB-90CF-C562-8629-A66BD72C7124}"/>
              </a:ext>
            </a:extLst>
          </p:cNvPr>
          <p:cNvSpPr>
            <a:spLocks noGrp="1"/>
          </p:cNvSpPr>
          <p:nvPr>
            <p:ph type="title"/>
          </p:nvPr>
        </p:nvSpPr>
        <p:spPr>
          <a:xfrm>
            <a:off x="643466" y="786383"/>
            <a:ext cx="3517567" cy="3480817"/>
          </a:xfrm>
        </p:spPr>
        <p:txBody>
          <a:bodyPr>
            <a:normAutofit fontScale="90000"/>
          </a:bodyPr>
          <a:lstStyle/>
          <a:p>
            <a:r>
              <a:rPr lang="pl-PL" dirty="0"/>
              <a:t>Podstawy prawne funkcjonowania gospodarki mieszkaniowej </a:t>
            </a:r>
            <a:br>
              <a:rPr lang="pl-PL" dirty="0"/>
            </a:br>
            <a:r>
              <a:rPr lang="pl-PL" dirty="0"/>
              <a:t>w gminie Zawadzkie</a:t>
            </a:r>
          </a:p>
        </p:txBody>
      </p:sp>
      <p:sp>
        <p:nvSpPr>
          <p:cNvPr id="3" name="Symbol zastępczy zawartości 2">
            <a:extLst>
              <a:ext uri="{FF2B5EF4-FFF2-40B4-BE49-F238E27FC236}">
                <a16:creationId xmlns:a16="http://schemas.microsoft.com/office/drawing/2014/main" id="{5D67002F-5376-3951-4761-4E00E677F6D1}"/>
              </a:ext>
            </a:extLst>
          </p:cNvPr>
          <p:cNvSpPr>
            <a:spLocks noGrp="1"/>
          </p:cNvSpPr>
          <p:nvPr>
            <p:ph idx="1"/>
          </p:nvPr>
        </p:nvSpPr>
        <p:spPr>
          <a:xfrm>
            <a:off x="4919133" y="1151467"/>
            <a:ext cx="6781800" cy="4956090"/>
          </a:xfrm>
        </p:spPr>
        <p:txBody>
          <a:bodyPr>
            <a:normAutofit/>
          </a:bodyPr>
          <a:lstStyle/>
          <a:p>
            <a:pPr marL="342900" lvl="0" indent="-342900" algn="just">
              <a:lnSpc>
                <a:spcPct val="115000"/>
              </a:lnSpc>
              <a:buFont typeface="+mj-lt"/>
              <a:buAutoNum type="arabicPeriod"/>
            </a:pPr>
            <a:r>
              <a:rPr lang="pl-PL" sz="2000" dirty="0">
                <a:solidFill>
                  <a:schemeClr val="tx1"/>
                </a:solidFill>
                <a:effectLst/>
                <a:ea typeface="Calibri" panose="020F0502020204030204" pitchFamily="34" charset="0"/>
                <a:cs typeface="Calibri" panose="020F0502020204030204" pitchFamily="34" charset="0"/>
              </a:rPr>
              <a:t>Ustawa o ochronie praw lokatorów, mieszkaniowym zasobie gminy i o zmianie Kodeksu cywilnego;</a:t>
            </a:r>
            <a:endParaRPr lang="pl-PL" sz="2000" dirty="0">
              <a:solidFill>
                <a:schemeClr val="tx1"/>
              </a:solidFill>
              <a:effectLst/>
              <a:ea typeface="Calibri" panose="020F0502020204030204" pitchFamily="34" charset="0"/>
              <a:cs typeface="Times New Roman" panose="02020603050405020304" pitchFamily="18" charset="0"/>
            </a:endParaRPr>
          </a:p>
          <a:p>
            <a:pPr marL="342900" lvl="0" indent="-342900" algn="just">
              <a:lnSpc>
                <a:spcPct val="115000"/>
              </a:lnSpc>
              <a:buFont typeface="+mj-lt"/>
              <a:buAutoNum type="arabicPeriod"/>
            </a:pPr>
            <a:r>
              <a:rPr lang="pl-PL" sz="2000" dirty="0">
                <a:solidFill>
                  <a:schemeClr val="tx1"/>
                </a:solidFill>
                <a:effectLst/>
                <a:ea typeface="Calibri" panose="020F0502020204030204" pitchFamily="34" charset="0"/>
                <a:cs typeface="Calibri" panose="020F0502020204030204" pitchFamily="34" charset="0"/>
              </a:rPr>
              <a:t>Uchwała Nr XXV/185/21 Rady Miejskiej w Zawadzkiem </a:t>
            </a:r>
            <a:br>
              <a:rPr lang="pl-PL" sz="2000" dirty="0">
                <a:solidFill>
                  <a:schemeClr val="tx1"/>
                </a:solidFill>
                <a:effectLst/>
                <a:ea typeface="Calibri" panose="020F0502020204030204" pitchFamily="34" charset="0"/>
                <a:cs typeface="Calibri" panose="020F0502020204030204" pitchFamily="34" charset="0"/>
              </a:rPr>
            </a:br>
            <a:r>
              <a:rPr lang="pl-PL" sz="2000" dirty="0">
                <a:solidFill>
                  <a:schemeClr val="tx1"/>
                </a:solidFill>
                <a:effectLst/>
                <a:ea typeface="Calibri" panose="020F0502020204030204" pitchFamily="34" charset="0"/>
                <a:cs typeface="Calibri" panose="020F0502020204030204" pitchFamily="34" charset="0"/>
              </a:rPr>
              <a:t>z dnia 25 stycznia 2021 r. w sprawie „Wieloletniego programu gospodarowania zasobem mieszkaniowym gminy Zawadzkie w latach 2021-2025” z </a:t>
            </a:r>
            <a:r>
              <a:rPr lang="pl-PL" sz="2000" dirty="0" err="1">
                <a:solidFill>
                  <a:schemeClr val="tx1"/>
                </a:solidFill>
                <a:effectLst/>
                <a:ea typeface="Calibri" panose="020F0502020204030204" pitchFamily="34" charset="0"/>
                <a:cs typeface="Calibri" panose="020F0502020204030204" pitchFamily="34" charset="0"/>
              </a:rPr>
              <a:t>późn</a:t>
            </a:r>
            <a:r>
              <a:rPr lang="pl-PL" sz="2000" dirty="0">
                <a:solidFill>
                  <a:schemeClr val="tx1"/>
                </a:solidFill>
                <a:effectLst/>
                <a:ea typeface="Calibri" panose="020F0502020204030204" pitchFamily="34" charset="0"/>
                <a:cs typeface="Calibri" panose="020F0502020204030204" pitchFamily="34" charset="0"/>
              </a:rPr>
              <a:t>. zm.;</a:t>
            </a:r>
            <a:endParaRPr lang="pl-PL" sz="2000" dirty="0">
              <a:solidFill>
                <a:schemeClr val="tx1"/>
              </a:solidFill>
              <a:effectLst/>
              <a:ea typeface="Calibri" panose="020F0502020204030204" pitchFamily="34" charset="0"/>
              <a:cs typeface="Times New Roman" panose="02020603050405020304" pitchFamily="18" charset="0"/>
            </a:endParaRPr>
          </a:p>
          <a:p>
            <a:pPr marL="342900" lvl="0" indent="-342900" algn="just">
              <a:lnSpc>
                <a:spcPct val="115000"/>
              </a:lnSpc>
              <a:spcAft>
                <a:spcPts val="800"/>
              </a:spcAft>
              <a:buFont typeface="+mj-lt"/>
              <a:buAutoNum type="arabicPeriod"/>
            </a:pPr>
            <a:r>
              <a:rPr lang="pl-PL" sz="2000" dirty="0">
                <a:solidFill>
                  <a:schemeClr val="tx1"/>
                </a:solidFill>
                <a:effectLst/>
                <a:ea typeface="Calibri" panose="020F0502020204030204" pitchFamily="34" charset="0"/>
                <a:cs typeface="Calibri" panose="020F0502020204030204" pitchFamily="34" charset="0"/>
              </a:rPr>
              <a:t>Uchwała Nr LV/371/23 Rady Miejskiej w Zawadzkiem </a:t>
            </a:r>
            <a:br>
              <a:rPr lang="pl-PL" sz="2000" dirty="0">
                <a:solidFill>
                  <a:schemeClr val="tx1"/>
                </a:solidFill>
                <a:ea typeface="Calibri" panose="020F0502020204030204" pitchFamily="34" charset="0"/>
                <a:cs typeface="Calibri" panose="020F0502020204030204" pitchFamily="34" charset="0"/>
              </a:rPr>
            </a:br>
            <a:r>
              <a:rPr lang="pl-PL" sz="2000" dirty="0">
                <a:solidFill>
                  <a:schemeClr val="tx1"/>
                </a:solidFill>
                <a:effectLst/>
                <a:ea typeface="Calibri" panose="020F0502020204030204" pitchFamily="34" charset="0"/>
                <a:cs typeface="Calibri" panose="020F0502020204030204" pitchFamily="34" charset="0"/>
              </a:rPr>
              <a:t>z dnia 26 czerwca 2023 r. w sprawie zasad wynajmowania lokali wchodzących w skład mieszkaniowego zasobu gminy Zawadzkie</a:t>
            </a:r>
            <a:r>
              <a:rPr lang="pl-PL" sz="2000" dirty="0">
                <a:solidFill>
                  <a:schemeClr val="tx1"/>
                </a:solidFill>
                <a:ea typeface="Calibri" panose="020F0502020204030204" pitchFamily="34" charset="0"/>
                <a:cs typeface="Calibri" panose="020F0502020204030204" pitchFamily="34" charset="0"/>
              </a:rPr>
              <a:t>.</a:t>
            </a:r>
            <a:endParaRPr lang="pl-PL" sz="2000" dirty="0">
              <a:solidFill>
                <a:schemeClr val="tx1"/>
              </a:solidFill>
              <a:effectLst/>
              <a:ea typeface="Calibri" panose="020F0502020204030204" pitchFamily="34" charset="0"/>
              <a:cs typeface="Calibri" panose="020F0502020204030204" pitchFamily="34" charset="0"/>
            </a:endParaRPr>
          </a:p>
        </p:txBody>
      </p:sp>
      <p:sp>
        <p:nvSpPr>
          <p:cNvPr id="5" name="Symbol zastępczy daty 4">
            <a:extLst>
              <a:ext uri="{FF2B5EF4-FFF2-40B4-BE49-F238E27FC236}">
                <a16:creationId xmlns:a16="http://schemas.microsoft.com/office/drawing/2014/main" id="{DAA29A49-DCEF-2DA2-156B-2EE3E87B0CA2}"/>
              </a:ext>
            </a:extLst>
          </p:cNvPr>
          <p:cNvSpPr>
            <a:spLocks noGrp="1"/>
          </p:cNvSpPr>
          <p:nvPr>
            <p:ph type="dt" sz="half" idx="10"/>
          </p:nvPr>
        </p:nvSpPr>
        <p:spPr/>
        <p:txBody>
          <a:bodyPr/>
          <a:lstStyle/>
          <a:p>
            <a:pPr rtl="0"/>
            <a:fld id="{46D2179F-AD35-466F-A681-81C59189197B}" type="datetime1">
              <a:rPr lang="pl-PL" smtClean="0"/>
              <a:t>28.04.2025</a:t>
            </a:fld>
            <a:endParaRPr lang="en-US" dirty="0"/>
          </a:p>
        </p:txBody>
      </p:sp>
      <p:pic>
        <p:nvPicPr>
          <p:cNvPr id="1028" name="Picture 4" descr="Sieć, Transmisja, Systemu, Koncepcja">
            <a:extLst>
              <a:ext uri="{FF2B5EF4-FFF2-40B4-BE49-F238E27FC236}">
                <a16:creationId xmlns:a16="http://schemas.microsoft.com/office/drawing/2014/main" id="{3DA70831-5D0B-E91F-8BE1-03AC85301D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191" y="4267200"/>
            <a:ext cx="3862549" cy="23960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90066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2AD85D4B-33F1-9F14-606A-F3A652EC9729}"/>
              </a:ext>
            </a:extLst>
          </p:cNvPr>
          <p:cNvSpPr>
            <a:spLocks noGrp="1"/>
          </p:cNvSpPr>
          <p:nvPr>
            <p:ph type="title"/>
          </p:nvPr>
        </p:nvSpPr>
        <p:spPr>
          <a:xfrm>
            <a:off x="1097279" y="4799361"/>
            <a:ext cx="10113645" cy="1025705"/>
          </a:xfrm>
        </p:spPr>
        <p:txBody>
          <a:bodyPr/>
          <a:lstStyle/>
          <a:p>
            <a:pPr algn="ctr"/>
            <a:r>
              <a:rPr lang="pl-PL" dirty="0"/>
              <a:t>Aktualny stan zasobu mieszkaniowego należącego do gminy Zawadzkie</a:t>
            </a:r>
          </a:p>
        </p:txBody>
      </p:sp>
      <p:sp>
        <p:nvSpPr>
          <p:cNvPr id="4" name="Symbol zastępczy tekstu 3">
            <a:extLst>
              <a:ext uri="{FF2B5EF4-FFF2-40B4-BE49-F238E27FC236}">
                <a16:creationId xmlns:a16="http://schemas.microsoft.com/office/drawing/2014/main" id="{4BA6A1D2-8B8A-548C-D833-B786B6F2085E}"/>
              </a:ext>
            </a:extLst>
          </p:cNvPr>
          <p:cNvSpPr>
            <a:spLocks noGrp="1"/>
          </p:cNvSpPr>
          <p:nvPr>
            <p:ph type="body" sz="half" idx="2"/>
          </p:nvPr>
        </p:nvSpPr>
        <p:spPr>
          <a:xfrm>
            <a:off x="1097279" y="5918200"/>
            <a:ext cx="10113264" cy="528638"/>
          </a:xfrm>
        </p:spPr>
        <p:txBody>
          <a:bodyPr>
            <a:normAutofit/>
          </a:bodyPr>
          <a:lstStyle/>
          <a:p>
            <a:pPr algn="ctr"/>
            <a:r>
              <a:rPr lang="pl-PL" dirty="0"/>
              <a:t>na dzień 31.12.2024 r.</a:t>
            </a:r>
          </a:p>
        </p:txBody>
      </p:sp>
      <p:sp>
        <p:nvSpPr>
          <p:cNvPr id="5" name="Symbol zastępczy daty 4">
            <a:extLst>
              <a:ext uri="{FF2B5EF4-FFF2-40B4-BE49-F238E27FC236}">
                <a16:creationId xmlns:a16="http://schemas.microsoft.com/office/drawing/2014/main" id="{D580AF7C-F945-E12B-EACE-55C3703CA9C1}"/>
              </a:ext>
            </a:extLst>
          </p:cNvPr>
          <p:cNvSpPr>
            <a:spLocks noGrp="1"/>
          </p:cNvSpPr>
          <p:nvPr>
            <p:ph type="dt" sz="half" idx="10"/>
          </p:nvPr>
        </p:nvSpPr>
        <p:spPr/>
        <p:txBody>
          <a:bodyPr/>
          <a:lstStyle/>
          <a:p>
            <a:pPr rtl="0"/>
            <a:fld id="{4A1395F0-C132-4F04-9A22-D8E58D655E1C}" type="datetime1">
              <a:rPr lang="pl-PL" smtClean="0"/>
              <a:t>28.04.2025</a:t>
            </a:fld>
            <a:endParaRPr lang="en-US" dirty="0"/>
          </a:p>
        </p:txBody>
      </p:sp>
      <p:sp>
        <p:nvSpPr>
          <p:cNvPr id="6" name="Symbol zastępczy obrazu 5">
            <a:extLst>
              <a:ext uri="{FF2B5EF4-FFF2-40B4-BE49-F238E27FC236}">
                <a16:creationId xmlns:a16="http://schemas.microsoft.com/office/drawing/2014/main" id="{7A0F65C3-A060-BBA1-4B82-95B1D255E903}"/>
              </a:ext>
            </a:extLst>
          </p:cNvPr>
          <p:cNvSpPr>
            <a:spLocks noGrp="1"/>
          </p:cNvSpPr>
          <p:nvPr>
            <p:ph type="pic" idx="1"/>
          </p:nvPr>
        </p:nvSpPr>
        <p:spPr>
          <a:xfrm>
            <a:off x="0" y="46037"/>
            <a:ext cx="12191985" cy="4578350"/>
          </a:xfrm>
        </p:spPr>
      </p:sp>
      <p:graphicFrame>
        <p:nvGraphicFramePr>
          <p:cNvPr id="12" name="Tabela 11">
            <a:extLst>
              <a:ext uri="{FF2B5EF4-FFF2-40B4-BE49-F238E27FC236}">
                <a16:creationId xmlns:a16="http://schemas.microsoft.com/office/drawing/2014/main" id="{C18EED38-62AE-99DA-2CBF-2F2389C74C49}"/>
              </a:ext>
            </a:extLst>
          </p:cNvPr>
          <p:cNvGraphicFramePr>
            <a:graphicFrameLocks noGrp="1"/>
          </p:cNvGraphicFramePr>
          <p:nvPr>
            <p:extLst>
              <p:ext uri="{D42A27DB-BD31-4B8C-83A1-F6EECF244321}">
                <p14:modId xmlns:p14="http://schemas.microsoft.com/office/powerpoint/2010/main" val="1288585385"/>
              </p:ext>
            </p:extLst>
          </p:nvPr>
        </p:nvGraphicFramePr>
        <p:xfrm>
          <a:off x="1862668" y="270935"/>
          <a:ext cx="8559800" cy="4163303"/>
        </p:xfrm>
        <a:graphic>
          <a:graphicData uri="http://schemas.openxmlformats.org/drawingml/2006/table">
            <a:tbl>
              <a:tblPr>
                <a:tableStyleId>{B301B821-A1FF-4177-AEE7-76D212191A09}</a:tableStyleId>
              </a:tblPr>
              <a:tblGrid>
                <a:gridCol w="3816520">
                  <a:extLst>
                    <a:ext uri="{9D8B030D-6E8A-4147-A177-3AD203B41FA5}">
                      <a16:colId xmlns:a16="http://schemas.microsoft.com/office/drawing/2014/main" val="914854423"/>
                    </a:ext>
                  </a:extLst>
                </a:gridCol>
                <a:gridCol w="3319904">
                  <a:extLst>
                    <a:ext uri="{9D8B030D-6E8A-4147-A177-3AD203B41FA5}">
                      <a16:colId xmlns:a16="http://schemas.microsoft.com/office/drawing/2014/main" val="166063657"/>
                    </a:ext>
                  </a:extLst>
                </a:gridCol>
                <a:gridCol w="1423376">
                  <a:extLst>
                    <a:ext uri="{9D8B030D-6E8A-4147-A177-3AD203B41FA5}">
                      <a16:colId xmlns:a16="http://schemas.microsoft.com/office/drawing/2014/main" val="180924696"/>
                    </a:ext>
                  </a:extLst>
                </a:gridCol>
              </a:tblGrid>
              <a:tr h="913113">
                <a:tc>
                  <a:txBody>
                    <a:bodyPr/>
                    <a:lstStyle/>
                    <a:p>
                      <a:pPr algn="l" rtl="0" fontAlgn="b"/>
                      <a:r>
                        <a:rPr lang="pl-PL" sz="2000" u="none" strike="noStrike" dirty="0">
                          <a:effectLst/>
                          <a:latin typeface="+mn-lt"/>
                        </a:rPr>
                        <a:t> Budynki komunalne</a:t>
                      </a:r>
                      <a:endParaRPr lang="pl-PL" sz="2000" b="0" i="0" u="none" strike="noStrike" dirty="0">
                        <a:solidFill>
                          <a:srgbClr val="000000"/>
                        </a:solidFill>
                        <a:effectLst/>
                        <a:latin typeface="+mn-lt"/>
                      </a:endParaRPr>
                    </a:p>
                  </a:txBody>
                  <a:tcPr marL="9525" marR="9525" marT="9525" marB="0" anchor="ctr"/>
                </a:tc>
                <a:tc>
                  <a:txBody>
                    <a:bodyPr/>
                    <a:lstStyle/>
                    <a:p>
                      <a:pPr algn="l" rtl="0" fontAlgn="b"/>
                      <a:r>
                        <a:rPr lang="pl-PL" sz="2000" u="none" strike="noStrike" dirty="0">
                          <a:effectLst/>
                          <a:latin typeface="+mn-lt"/>
                        </a:rPr>
                        <a:t>18 budynków</a:t>
                      </a:r>
                      <a:endParaRPr lang="pl-PL" sz="2000" b="0" i="0" u="none" strike="noStrike" dirty="0">
                        <a:solidFill>
                          <a:srgbClr val="000000"/>
                        </a:solidFill>
                        <a:effectLst/>
                        <a:latin typeface="+mn-lt"/>
                      </a:endParaRPr>
                    </a:p>
                  </a:txBody>
                  <a:tcPr marL="9525" marR="9525" marT="9525" marB="0" anchor="ctr"/>
                </a:tc>
                <a:tc>
                  <a:txBody>
                    <a:bodyPr/>
                    <a:lstStyle/>
                    <a:p>
                      <a:pPr algn="r" fontAlgn="b"/>
                      <a:r>
                        <a:rPr lang="pl-PL" sz="2000" u="none" strike="noStrike" dirty="0">
                          <a:effectLst/>
                          <a:latin typeface="+mn-lt"/>
                        </a:rPr>
                        <a:t>3 325,97 m</a:t>
                      </a:r>
                      <a:r>
                        <a:rPr lang="pl-PL" sz="2000" u="none" strike="noStrike" baseline="30000" dirty="0">
                          <a:effectLst/>
                          <a:latin typeface="+mn-lt"/>
                        </a:rPr>
                        <a:t>2</a:t>
                      </a:r>
                      <a:endParaRPr lang="pl-PL" sz="2000" b="0" i="0" u="none" strike="noStrike" baseline="30000" dirty="0">
                        <a:solidFill>
                          <a:srgbClr val="000000"/>
                        </a:solidFill>
                        <a:effectLst/>
                        <a:latin typeface="+mn-lt"/>
                      </a:endParaRPr>
                    </a:p>
                  </a:txBody>
                  <a:tcPr marL="9525" marR="9525" marT="9525" marB="0" anchor="ctr"/>
                </a:tc>
                <a:extLst>
                  <a:ext uri="{0D108BD9-81ED-4DB2-BD59-A6C34878D82A}">
                    <a16:rowId xmlns:a16="http://schemas.microsoft.com/office/drawing/2014/main" val="2901652144"/>
                  </a:ext>
                </a:extLst>
              </a:tr>
              <a:tr h="1048878">
                <a:tc>
                  <a:txBody>
                    <a:bodyPr/>
                    <a:lstStyle/>
                    <a:p>
                      <a:pPr algn="l" rtl="0" fontAlgn="b"/>
                      <a:r>
                        <a:rPr lang="pl-PL" sz="2000" u="none" strike="noStrike" dirty="0">
                          <a:effectLst/>
                          <a:latin typeface="+mn-lt"/>
                        </a:rPr>
                        <a:t> Wspólnoty mieszkaniowe</a:t>
                      </a:r>
                      <a:endParaRPr lang="pl-PL" sz="2000" b="0" i="0" u="none" strike="noStrike" dirty="0">
                        <a:solidFill>
                          <a:srgbClr val="000000"/>
                        </a:solidFill>
                        <a:effectLst/>
                        <a:latin typeface="+mn-lt"/>
                      </a:endParaRPr>
                    </a:p>
                  </a:txBody>
                  <a:tcPr marL="9525" marR="9525" marT="9525" marB="0" anchor="ctr"/>
                </a:tc>
                <a:tc>
                  <a:txBody>
                    <a:bodyPr/>
                    <a:lstStyle/>
                    <a:p>
                      <a:pPr algn="l" rtl="0" fontAlgn="b"/>
                      <a:r>
                        <a:rPr lang="pl-PL" sz="2000" u="none" strike="noStrike" dirty="0">
                          <a:effectLst/>
                          <a:latin typeface="+mn-lt"/>
                        </a:rPr>
                        <a:t>29 wspólnot mieszkaniowych </a:t>
                      </a:r>
                      <a:br>
                        <a:rPr lang="pl-PL" sz="2000" u="none" strike="noStrike" dirty="0">
                          <a:effectLst/>
                          <a:latin typeface="+mn-lt"/>
                        </a:rPr>
                      </a:br>
                      <a:r>
                        <a:rPr lang="pl-PL" sz="2000" u="none" strike="noStrike" dirty="0">
                          <a:effectLst/>
                          <a:latin typeface="+mn-lt"/>
                        </a:rPr>
                        <a:t>z 33 budynkami</a:t>
                      </a:r>
                      <a:endParaRPr lang="pl-PL" sz="2000" b="0" i="0" u="none" strike="noStrike" dirty="0">
                        <a:solidFill>
                          <a:srgbClr val="000000"/>
                        </a:solidFill>
                        <a:effectLst/>
                        <a:latin typeface="+mn-lt"/>
                      </a:endParaRPr>
                    </a:p>
                  </a:txBody>
                  <a:tcPr marL="9525" marR="9525" marT="9525" marB="0" anchor="ctr"/>
                </a:tc>
                <a:tc>
                  <a:txBody>
                    <a:bodyPr/>
                    <a:lstStyle/>
                    <a:p>
                      <a:pPr algn="r" fontAlgn="b"/>
                      <a:r>
                        <a:rPr lang="pl-PL" sz="2000" u="none" strike="noStrike" dirty="0">
                          <a:effectLst/>
                          <a:latin typeface="+mn-lt"/>
                        </a:rPr>
                        <a:t>5 949,50 m</a:t>
                      </a:r>
                      <a:r>
                        <a:rPr lang="pl-PL" sz="2000" u="none" strike="noStrike" baseline="30000" dirty="0">
                          <a:effectLst/>
                          <a:latin typeface="+mn-lt"/>
                        </a:rPr>
                        <a:t>2</a:t>
                      </a:r>
                      <a:endParaRPr lang="pl-PL" sz="2000" b="0" i="0" u="none" strike="noStrike" dirty="0">
                        <a:solidFill>
                          <a:srgbClr val="000000"/>
                        </a:solidFill>
                        <a:effectLst/>
                        <a:latin typeface="+mn-lt"/>
                      </a:endParaRPr>
                    </a:p>
                  </a:txBody>
                  <a:tcPr marL="9525" marR="9525" marT="9525" marB="0" anchor="ctr"/>
                </a:tc>
                <a:extLst>
                  <a:ext uri="{0D108BD9-81ED-4DB2-BD59-A6C34878D82A}">
                    <a16:rowId xmlns:a16="http://schemas.microsoft.com/office/drawing/2014/main" val="4096223224"/>
                  </a:ext>
                </a:extLst>
              </a:tr>
              <a:tr h="1152434">
                <a:tc>
                  <a:txBody>
                    <a:bodyPr/>
                    <a:lstStyle/>
                    <a:p>
                      <a:pPr algn="l" rtl="0" fontAlgn="b"/>
                      <a:r>
                        <a:rPr lang="pl-PL" sz="2000" u="none" strike="noStrike" dirty="0">
                          <a:effectLst/>
                          <a:latin typeface="+mn-lt"/>
                        </a:rPr>
                        <a:t> Pozostałe lokale i budynki </a:t>
                      </a:r>
                      <a:br>
                        <a:rPr lang="pl-PL" sz="2000" u="none" strike="noStrike" dirty="0">
                          <a:effectLst/>
                          <a:latin typeface="+mn-lt"/>
                        </a:rPr>
                      </a:br>
                      <a:r>
                        <a:rPr lang="pl-PL" sz="2000" u="none" strike="noStrike" dirty="0">
                          <a:effectLst/>
                          <a:latin typeface="+mn-lt"/>
                        </a:rPr>
                        <a:t> (Zawadzkie: ul. Stawowa </a:t>
                      </a:r>
                      <a:br>
                        <a:rPr lang="pl-PL" sz="2000" u="none" strike="noStrike" dirty="0">
                          <a:effectLst/>
                          <a:latin typeface="+mn-lt"/>
                        </a:rPr>
                      </a:br>
                      <a:r>
                        <a:rPr lang="pl-PL" sz="2000" u="none" strike="noStrike" dirty="0">
                          <a:effectLst/>
                          <a:latin typeface="+mn-lt"/>
                        </a:rPr>
                        <a:t> i ul. Opolska 61a)</a:t>
                      </a:r>
                      <a:endParaRPr lang="pl-PL" sz="2000" b="0" i="0" u="none" strike="noStrike" dirty="0">
                        <a:solidFill>
                          <a:srgbClr val="000000"/>
                        </a:solidFill>
                        <a:effectLst/>
                        <a:latin typeface="+mn-lt"/>
                      </a:endParaRPr>
                    </a:p>
                  </a:txBody>
                  <a:tcPr marL="9525" marR="9525" marT="9525" marB="0" anchor="ctr"/>
                </a:tc>
                <a:tc>
                  <a:txBody>
                    <a:bodyPr/>
                    <a:lstStyle/>
                    <a:p>
                      <a:pPr algn="l" rtl="0" fontAlgn="b"/>
                      <a:r>
                        <a:rPr lang="pl-PL" sz="2000" u="none" strike="noStrike" dirty="0">
                          <a:effectLst/>
                          <a:latin typeface="+mn-lt"/>
                        </a:rPr>
                        <a:t>2 budynki – 3 lokale</a:t>
                      </a:r>
                      <a:endParaRPr lang="pl-PL" sz="2000" b="0" i="0" u="none" strike="noStrike" dirty="0">
                        <a:solidFill>
                          <a:srgbClr val="000000"/>
                        </a:solidFill>
                        <a:effectLst/>
                        <a:latin typeface="+mn-lt"/>
                      </a:endParaRPr>
                    </a:p>
                  </a:txBody>
                  <a:tcPr marL="9525" marR="9525" marT="9525" marB="0" anchor="ctr"/>
                </a:tc>
                <a:tc>
                  <a:txBody>
                    <a:bodyPr/>
                    <a:lstStyle/>
                    <a:p>
                      <a:pPr algn="r" fontAlgn="b"/>
                      <a:r>
                        <a:rPr lang="pl-PL" sz="2000" u="none" strike="noStrike" dirty="0">
                          <a:effectLst/>
                          <a:latin typeface="+mn-lt"/>
                        </a:rPr>
                        <a:t>209,69 m</a:t>
                      </a:r>
                      <a:r>
                        <a:rPr lang="pl-PL" sz="2000" u="none" strike="noStrike" baseline="30000" dirty="0">
                          <a:effectLst/>
                          <a:latin typeface="+mn-lt"/>
                        </a:rPr>
                        <a:t>2</a:t>
                      </a:r>
                      <a:endParaRPr lang="pl-PL" sz="2000" b="0" i="0" u="none" strike="noStrike" dirty="0">
                        <a:solidFill>
                          <a:srgbClr val="000000"/>
                        </a:solidFill>
                        <a:effectLst/>
                        <a:latin typeface="+mn-lt"/>
                      </a:endParaRPr>
                    </a:p>
                  </a:txBody>
                  <a:tcPr marL="9525" marR="9525" marT="9525" marB="0" anchor="ctr"/>
                </a:tc>
                <a:extLst>
                  <a:ext uri="{0D108BD9-81ED-4DB2-BD59-A6C34878D82A}">
                    <a16:rowId xmlns:a16="http://schemas.microsoft.com/office/drawing/2014/main" val="2636885243"/>
                  </a:ext>
                </a:extLst>
              </a:tr>
              <a:tr h="1048878">
                <a:tc>
                  <a:txBody>
                    <a:bodyPr/>
                    <a:lstStyle/>
                    <a:p>
                      <a:pPr algn="l" rtl="0" fontAlgn="b"/>
                      <a:r>
                        <a:rPr lang="pl-PL" sz="2000" u="none" strike="noStrike" dirty="0">
                          <a:effectLst/>
                          <a:latin typeface="+mn-lt"/>
                        </a:rPr>
                        <a:t> Ilość lokali o standardzie </a:t>
                      </a:r>
                      <a:br>
                        <a:rPr lang="pl-PL" sz="2000" u="none" strike="noStrike" dirty="0">
                          <a:effectLst/>
                          <a:latin typeface="+mn-lt"/>
                        </a:rPr>
                      </a:br>
                      <a:r>
                        <a:rPr lang="pl-PL" sz="2000" u="none" strike="noStrike" dirty="0">
                          <a:effectLst/>
                          <a:latin typeface="+mn-lt"/>
                        </a:rPr>
                        <a:t> socjalnych i pomieszczenia    tymczasowe</a:t>
                      </a:r>
                      <a:endParaRPr lang="pl-PL" sz="2000" b="0" i="0" u="none" strike="noStrike" dirty="0">
                        <a:solidFill>
                          <a:srgbClr val="000000"/>
                        </a:solidFill>
                        <a:effectLst/>
                        <a:latin typeface="+mn-lt"/>
                      </a:endParaRPr>
                    </a:p>
                  </a:txBody>
                  <a:tcPr marL="9525" marR="9525" marT="9525" marB="0" anchor="ctr"/>
                </a:tc>
                <a:tc>
                  <a:txBody>
                    <a:bodyPr/>
                    <a:lstStyle/>
                    <a:p>
                      <a:pPr algn="l" rtl="0" fontAlgn="b"/>
                      <a:r>
                        <a:rPr lang="pl-PL" sz="2000" u="none" strike="noStrike" dirty="0">
                          <a:effectLst/>
                          <a:latin typeface="+mn-lt"/>
                        </a:rPr>
                        <a:t>12</a:t>
                      </a:r>
                      <a:endParaRPr lang="pl-PL" sz="2000" b="0" i="0" u="none" strike="noStrike" dirty="0">
                        <a:solidFill>
                          <a:srgbClr val="000000"/>
                        </a:solidFill>
                        <a:effectLst/>
                        <a:latin typeface="+mn-lt"/>
                      </a:endParaRPr>
                    </a:p>
                  </a:txBody>
                  <a:tcPr marL="9525" marR="9525" marT="9525" marB="0" anchor="ctr"/>
                </a:tc>
                <a:tc>
                  <a:txBody>
                    <a:bodyPr/>
                    <a:lstStyle/>
                    <a:p>
                      <a:pPr algn="r" fontAlgn="b"/>
                      <a:r>
                        <a:rPr lang="pl-PL" sz="2000" b="1" u="none" strike="noStrike" dirty="0">
                          <a:effectLst/>
                          <a:latin typeface="+mn-lt"/>
                        </a:rPr>
                        <a:t>9 485,16 m</a:t>
                      </a:r>
                      <a:r>
                        <a:rPr lang="pl-PL" sz="2000" b="1" u="none" strike="noStrike" baseline="30000" dirty="0">
                          <a:effectLst/>
                          <a:latin typeface="+mn-lt"/>
                        </a:rPr>
                        <a:t>2</a:t>
                      </a:r>
                    </a:p>
                    <a:p>
                      <a:pPr algn="r" fontAlgn="b"/>
                      <a:r>
                        <a:rPr lang="pl-PL" sz="2400" b="1" i="0" u="none" strike="noStrike" baseline="30000" dirty="0">
                          <a:solidFill>
                            <a:srgbClr val="000000"/>
                          </a:solidFill>
                          <a:effectLst/>
                          <a:latin typeface="+mn-lt"/>
                        </a:rPr>
                        <a:t>= 210 lokali  </a:t>
                      </a:r>
                      <a:endParaRPr lang="pl-PL" sz="2400" b="1" i="0" u="none" strike="noStrike" dirty="0">
                        <a:solidFill>
                          <a:srgbClr val="000000"/>
                        </a:solidFill>
                        <a:effectLst/>
                        <a:latin typeface="+mn-lt"/>
                      </a:endParaRPr>
                    </a:p>
                  </a:txBody>
                  <a:tcPr marL="9525" marR="9525" marT="9525" marB="0" anchor="ctr"/>
                </a:tc>
                <a:extLst>
                  <a:ext uri="{0D108BD9-81ED-4DB2-BD59-A6C34878D82A}">
                    <a16:rowId xmlns:a16="http://schemas.microsoft.com/office/drawing/2014/main" val="3460340876"/>
                  </a:ext>
                </a:extLst>
              </a:tr>
            </a:tbl>
          </a:graphicData>
        </a:graphic>
      </p:graphicFrame>
    </p:spTree>
    <p:extLst>
      <p:ext uri="{BB962C8B-B14F-4D97-AF65-F5344CB8AC3E}">
        <p14:creationId xmlns:p14="http://schemas.microsoft.com/office/powerpoint/2010/main" val="33225719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6A102F35-8A94-A7F2-0C76-457A6210A3CA}"/>
              </a:ext>
            </a:extLst>
          </p:cNvPr>
          <p:cNvSpPr>
            <a:spLocks noGrp="1"/>
          </p:cNvSpPr>
          <p:nvPr>
            <p:ph type="title"/>
          </p:nvPr>
        </p:nvSpPr>
        <p:spPr>
          <a:xfrm>
            <a:off x="1097279" y="4799361"/>
            <a:ext cx="10883054" cy="1313571"/>
          </a:xfrm>
        </p:spPr>
        <p:txBody>
          <a:bodyPr/>
          <a:lstStyle/>
          <a:p>
            <a:pPr algn="ctr"/>
            <a:r>
              <a:rPr lang="pl-PL" dirty="0"/>
              <a:t>	Sprzedaż lokali mieszkalnych </a:t>
            </a:r>
            <a:br>
              <a:rPr lang="pl-PL" dirty="0"/>
            </a:br>
            <a:r>
              <a:rPr lang="pl-PL" dirty="0"/>
              <a:t>	z zasobu mieszkaniowego w 2024 r.</a:t>
            </a:r>
          </a:p>
        </p:txBody>
      </p:sp>
      <p:sp>
        <p:nvSpPr>
          <p:cNvPr id="4" name="Symbol zastępczy tekstu 3">
            <a:extLst>
              <a:ext uri="{FF2B5EF4-FFF2-40B4-BE49-F238E27FC236}">
                <a16:creationId xmlns:a16="http://schemas.microsoft.com/office/drawing/2014/main" id="{B748B239-947E-83E7-BB11-96518CF85AB3}"/>
              </a:ext>
            </a:extLst>
          </p:cNvPr>
          <p:cNvSpPr>
            <a:spLocks noGrp="1"/>
          </p:cNvSpPr>
          <p:nvPr>
            <p:ph type="body" sz="half" idx="2"/>
          </p:nvPr>
        </p:nvSpPr>
        <p:spPr>
          <a:xfrm>
            <a:off x="211667" y="5775325"/>
            <a:ext cx="11046289" cy="964142"/>
          </a:xfrm>
        </p:spPr>
        <p:txBody>
          <a:bodyPr/>
          <a:lstStyle/>
          <a:p>
            <a:endParaRPr lang="pl-PL" dirty="0"/>
          </a:p>
        </p:txBody>
      </p:sp>
      <p:sp>
        <p:nvSpPr>
          <p:cNvPr id="5" name="Symbol zastępczy daty 4">
            <a:extLst>
              <a:ext uri="{FF2B5EF4-FFF2-40B4-BE49-F238E27FC236}">
                <a16:creationId xmlns:a16="http://schemas.microsoft.com/office/drawing/2014/main" id="{FA13E396-0716-8618-49DA-AC8621908314}"/>
              </a:ext>
            </a:extLst>
          </p:cNvPr>
          <p:cNvSpPr>
            <a:spLocks noGrp="1"/>
          </p:cNvSpPr>
          <p:nvPr>
            <p:ph type="dt" sz="half" idx="10"/>
          </p:nvPr>
        </p:nvSpPr>
        <p:spPr/>
        <p:txBody>
          <a:bodyPr/>
          <a:lstStyle/>
          <a:p>
            <a:pPr rtl="0"/>
            <a:fld id="{4A1395F0-C132-4F04-9A22-D8E58D655E1C}" type="datetime1">
              <a:rPr lang="pl-PL" smtClean="0"/>
              <a:t>28.04.2025</a:t>
            </a:fld>
            <a:endParaRPr lang="en-US" dirty="0"/>
          </a:p>
        </p:txBody>
      </p:sp>
      <p:pic>
        <p:nvPicPr>
          <p:cNvPr id="6150" name="Picture 6" descr="Na sprzedaż znak nieruchomości przed nowym domem. - Zbiór zdjęć royalty-free (Znak &quot;na sprzedaż&quot;)">
            <a:extLst>
              <a:ext uri="{FF2B5EF4-FFF2-40B4-BE49-F238E27FC236}">
                <a16:creationId xmlns:a16="http://schemas.microsoft.com/office/drawing/2014/main" id="{8305BBB0-096A-FB8D-2C54-749AA505B5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6781799" cy="457834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Symbol zastępczy zawartości 7">
            <a:extLst>
              <a:ext uri="{FF2B5EF4-FFF2-40B4-BE49-F238E27FC236}">
                <a16:creationId xmlns:a16="http://schemas.microsoft.com/office/drawing/2014/main" id="{6DE90C79-E833-3966-06BE-765D6755F9CF}"/>
              </a:ext>
            </a:extLst>
          </p:cNvPr>
          <p:cNvGraphicFramePr>
            <a:graphicFrameLocks noGrp="1"/>
          </p:cNvGraphicFramePr>
          <p:nvPr>
            <p:ph type="pic" idx="1"/>
            <p:extLst>
              <p:ext uri="{D42A27DB-BD31-4B8C-83A1-F6EECF244321}">
                <p14:modId xmlns:p14="http://schemas.microsoft.com/office/powerpoint/2010/main" val="3843399237"/>
              </p:ext>
            </p:extLst>
          </p:nvPr>
        </p:nvGraphicFramePr>
        <p:xfrm>
          <a:off x="5190066" y="397934"/>
          <a:ext cx="6172199" cy="3860799"/>
        </p:xfrm>
        <a:graphic>
          <a:graphicData uri="http://schemas.openxmlformats.org/drawingml/2006/table">
            <a:tbl>
              <a:tblPr>
                <a:tableStyleId>{D7AC3CCA-C797-4891-BE02-D94E43425B78}</a:tableStyleId>
              </a:tblPr>
              <a:tblGrid>
                <a:gridCol w="2990382">
                  <a:extLst>
                    <a:ext uri="{9D8B030D-6E8A-4147-A177-3AD203B41FA5}">
                      <a16:colId xmlns:a16="http://schemas.microsoft.com/office/drawing/2014/main" val="3071212750"/>
                    </a:ext>
                  </a:extLst>
                </a:gridCol>
                <a:gridCol w="3181817">
                  <a:extLst>
                    <a:ext uri="{9D8B030D-6E8A-4147-A177-3AD203B41FA5}">
                      <a16:colId xmlns:a16="http://schemas.microsoft.com/office/drawing/2014/main" val="1347478995"/>
                    </a:ext>
                  </a:extLst>
                </a:gridCol>
              </a:tblGrid>
              <a:tr h="1043847">
                <a:tc gridSpan="2">
                  <a:txBody>
                    <a:bodyPr/>
                    <a:lstStyle/>
                    <a:p>
                      <a:pPr algn="ctr">
                        <a:lnSpc>
                          <a:spcPct val="115000"/>
                        </a:lnSpc>
                        <a:spcAft>
                          <a:spcPts val="800"/>
                        </a:spcAft>
                        <a:buNone/>
                      </a:pPr>
                      <a:r>
                        <a:rPr lang="pl-PL" sz="2000" b="1" u="sng" dirty="0">
                          <a:effectLst/>
                        </a:rPr>
                        <a:t>Sprzedaż lokali mieszkalnych</a:t>
                      </a:r>
                      <a:endParaRPr lang="pl-PL" sz="2000" b="1" u="sng" dirty="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chor="ctr"/>
                </a:tc>
                <a:tc hMerge="1">
                  <a:txBody>
                    <a:bodyPr/>
                    <a:lstStyle/>
                    <a:p>
                      <a:endParaRPr lang="pl-PL"/>
                    </a:p>
                  </a:txBody>
                  <a:tcPr/>
                </a:tc>
                <a:extLst>
                  <a:ext uri="{0D108BD9-81ED-4DB2-BD59-A6C34878D82A}">
                    <a16:rowId xmlns:a16="http://schemas.microsoft.com/office/drawing/2014/main" val="1972107553"/>
                  </a:ext>
                </a:extLst>
              </a:tr>
              <a:tr h="1117048">
                <a:tc>
                  <a:txBody>
                    <a:bodyPr/>
                    <a:lstStyle/>
                    <a:p>
                      <a:pPr algn="ctr">
                        <a:lnSpc>
                          <a:spcPct val="115000"/>
                        </a:lnSpc>
                        <a:spcAft>
                          <a:spcPts val="800"/>
                        </a:spcAft>
                        <a:buNone/>
                      </a:pPr>
                      <a:r>
                        <a:rPr lang="pl-PL" sz="2000" b="1" dirty="0">
                          <a:effectLst/>
                        </a:rPr>
                        <a:t>Pustostany</a:t>
                      </a:r>
                    </a:p>
                    <a:p>
                      <a:pPr algn="ctr">
                        <a:lnSpc>
                          <a:spcPct val="115000"/>
                        </a:lnSpc>
                        <a:spcAft>
                          <a:spcPts val="800"/>
                        </a:spcAft>
                        <a:buNone/>
                      </a:pPr>
                      <a:r>
                        <a:rPr lang="pl-PL" sz="2000" dirty="0">
                          <a:effectLst/>
                          <a:latin typeface="Calibri" panose="020F0502020204030204" pitchFamily="34" charset="0"/>
                          <a:ea typeface="Calibri" panose="020F0502020204030204" pitchFamily="34" charset="0"/>
                          <a:cs typeface="Times New Roman" panose="02020603050405020304" pitchFamily="18" charset="0"/>
                        </a:rPr>
                        <a:t>(w drodze przetargu) </a:t>
                      </a:r>
                    </a:p>
                  </a:txBody>
                  <a:tcPr marL="4958" marR="4958" marT="0" marB="0" anchor="ctr"/>
                </a:tc>
                <a:tc>
                  <a:txBody>
                    <a:bodyPr/>
                    <a:lstStyle/>
                    <a:p>
                      <a:pPr algn="ctr">
                        <a:lnSpc>
                          <a:spcPct val="115000"/>
                        </a:lnSpc>
                        <a:spcAft>
                          <a:spcPts val="800"/>
                        </a:spcAft>
                        <a:buNone/>
                      </a:pPr>
                      <a:r>
                        <a:rPr lang="pl-PL" sz="2000" b="1" dirty="0">
                          <a:effectLst/>
                        </a:rPr>
                        <a:t>Sprzedaż na rzecz najemcy </a:t>
                      </a:r>
                    </a:p>
                    <a:p>
                      <a:pPr algn="ctr">
                        <a:lnSpc>
                          <a:spcPct val="115000"/>
                        </a:lnSpc>
                        <a:spcAft>
                          <a:spcPts val="800"/>
                        </a:spcAft>
                        <a:buNone/>
                      </a:pPr>
                      <a:r>
                        <a:rPr lang="pl-PL" sz="2000" dirty="0">
                          <a:effectLst/>
                          <a:latin typeface="Calibri" panose="020F0502020204030204" pitchFamily="34" charset="0"/>
                          <a:ea typeface="Calibri" panose="020F0502020204030204" pitchFamily="34" charset="0"/>
                          <a:cs typeface="Times New Roman" panose="02020603050405020304" pitchFamily="18" charset="0"/>
                        </a:rPr>
                        <a:t>(w drodze bezprzetargowy)</a:t>
                      </a:r>
                    </a:p>
                  </a:txBody>
                  <a:tcPr marL="4958" marR="4958" marT="0" marB="0" anchor="ctr"/>
                </a:tc>
                <a:extLst>
                  <a:ext uri="{0D108BD9-81ED-4DB2-BD59-A6C34878D82A}">
                    <a16:rowId xmlns:a16="http://schemas.microsoft.com/office/drawing/2014/main" val="2964555294"/>
                  </a:ext>
                </a:extLst>
              </a:tr>
              <a:tr h="1699904">
                <a:tc>
                  <a:txBody>
                    <a:bodyPr/>
                    <a:lstStyle/>
                    <a:p>
                      <a:pPr algn="ctr">
                        <a:lnSpc>
                          <a:spcPct val="150000"/>
                        </a:lnSpc>
                        <a:spcAft>
                          <a:spcPts val="800"/>
                        </a:spcAft>
                        <a:buNone/>
                      </a:pPr>
                      <a:r>
                        <a:rPr lang="pl-PL" sz="3200" dirty="0">
                          <a:effectLst/>
                          <a:latin typeface="Calibri" panose="020F0502020204030204" pitchFamily="34" charset="0"/>
                          <a:ea typeface="Calibri" panose="020F0502020204030204" pitchFamily="34" charset="0"/>
                          <a:cs typeface="Times New Roman" panose="02020603050405020304" pitchFamily="18" charset="0"/>
                        </a:rPr>
                        <a:t>4</a:t>
                      </a:r>
                    </a:p>
                  </a:txBody>
                  <a:tcPr marL="4958" marR="4958" marT="0" marB="0" anchor="ctr"/>
                </a:tc>
                <a:tc>
                  <a:txBody>
                    <a:bodyPr/>
                    <a:lstStyle/>
                    <a:p>
                      <a:pPr algn="ctr">
                        <a:lnSpc>
                          <a:spcPct val="150000"/>
                        </a:lnSpc>
                        <a:spcAft>
                          <a:spcPts val="800"/>
                        </a:spcAft>
                        <a:buNone/>
                      </a:pPr>
                      <a:r>
                        <a:rPr lang="pl-PL" sz="3200" dirty="0">
                          <a:effectLst/>
                        </a:rPr>
                        <a:t>5</a:t>
                      </a:r>
                      <a:endParaRPr lang="pl-PL"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chor="ctr"/>
                </a:tc>
                <a:extLst>
                  <a:ext uri="{0D108BD9-81ED-4DB2-BD59-A6C34878D82A}">
                    <a16:rowId xmlns:a16="http://schemas.microsoft.com/office/drawing/2014/main" val="1650401036"/>
                  </a:ext>
                </a:extLst>
              </a:tr>
            </a:tbl>
          </a:graphicData>
        </a:graphic>
      </p:graphicFrame>
      <p:pic>
        <p:nvPicPr>
          <p:cNvPr id="9" name="Picture 4" descr="Czarny Piątek, Zakupy, Wyprzedaż">
            <a:extLst>
              <a:ext uri="{FF2B5EF4-FFF2-40B4-BE49-F238E27FC236}">
                <a16:creationId xmlns:a16="http://schemas.microsoft.com/office/drawing/2014/main" id="{D0463810-47CB-46AB-C63E-9698970AF3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1825" b="21825"/>
          <a:stretch>
            <a:fillRect/>
          </a:stretch>
        </p:blipFill>
        <p:spPr bwMode="auto">
          <a:xfrm rot="20424256">
            <a:off x="507853" y="5170801"/>
            <a:ext cx="1919537" cy="86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69317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2AC24A4-E7AC-4415-41A4-D51E181ECCA8}"/>
              </a:ext>
            </a:extLst>
          </p:cNvPr>
          <p:cNvSpPr>
            <a:spLocks noGrp="1"/>
          </p:cNvSpPr>
          <p:nvPr>
            <p:ph type="title"/>
          </p:nvPr>
        </p:nvSpPr>
        <p:spPr>
          <a:xfrm>
            <a:off x="1097279" y="286604"/>
            <a:ext cx="10451253" cy="822530"/>
          </a:xfrm>
        </p:spPr>
        <p:txBody>
          <a:bodyPr>
            <a:normAutofit/>
          </a:bodyPr>
          <a:lstStyle/>
          <a:p>
            <a:r>
              <a:rPr lang="pl-PL" dirty="0"/>
              <a:t>Koszty łącznie: 1 621 259,39 zł</a:t>
            </a:r>
          </a:p>
        </p:txBody>
      </p:sp>
      <p:sp>
        <p:nvSpPr>
          <p:cNvPr id="4" name="Symbol zastępczy daty 3">
            <a:extLst>
              <a:ext uri="{FF2B5EF4-FFF2-40B4-BE49-F238E27FC236}">
                <a16:creationId xmlns:a16="http://schemas.microsoft.com/office/drawing/2014/main" id="{8C4FF9FC-5FE5-958F-BD9C-DBCCC183D623}"/>
              </a:ext>
            </a:extLst>
          </p:cNvPr>
          <p:cNvSpPr>
            <a:spLocks noGrp="1"/>
          </p:cNvSpPr>
          <p:nvPr>
            <p:ph type="dt" sz="half" idx="10"/>
          </p:nvPr>
        </p:nvSpPr>
        <p:spPr/>
        <p:txBody>
          <a:bodyPr/>
          <a:lstStyle/>
          <a:p>
            <a:pPr rtl="0"/>
            <a:fld id="{DA37154A-9283-472F-9D32-E032250E224B}" type="datetime1">
              <a:rPr lang="pl-PL" smtClean="0"/>
              <a:t>28.04.2025</a:t>
            </a:fld>
            <a:endParaRPr lang="en-US" dirty="0"/>
          </a:p>
        </p:txBody>
      </p:sp>
      <p:graphicFrame>
        <p:nvGraphicFramePr>
          <p:cNvPr id="10" name="Symbol zastępczy zawartości 9">
            <a:extLst>
              <a:ext uri="{FF2B5EF4-FFF2-40B4-BE49-F238E27FC236}">
                <a16:creationId xmlns:a16="http://schemas.microsoft.com/office/drawing/2014/main" id="{61A93E67-7D6E-BF31-9315-297F35D81B21}"/>
              </a:ext>
            </a:extLst>
          </p:cNvPr>
          <p:cNvGraphicFramePr>
            <a:graphicFrameLocks noGrp="1"/>
          </p:cNvGraphicFramePr>
          <p:nvPr>
            <p:ph idx="1"/>
            <p:extLst>
              <p:ext uri="{D42A27DB-BD31-4B8C-83A1-F6EECF244321}">
                <p14:modId xmlns:p14="http://schemas.microsoft.com/office/powerpoint/2010/main" val="388327390"/>
              </p:ext>
            </p:extLst>
          </p:nvPr>
        </p:nvGraphicFramePr>
        <p:xfrm>
          <a:off x="440267" y="1109134"/>
          <a:ext cx="11108266" cy="5139268"/>
        </p:xfrm>
        <a:graphic>
          <a:graphicData uri="http://schemas.openxmlformats.org/drawingml/2006/table">
            <a:tbl>
              <a:tblPr>
                <a:tableStyleId>{69CF1AB2-1976-4502-BF36-3FF5EA218861}</a:tableStyleId>
              </a:tblPr>
              <a:tblGrid>
                <a:gridCol w="491515">
                  <a:extLst>
                    <a:ext uri="{9D8B030D-6E8A-4147-A177-3AD203B41FA5}">
                      <a16:colId xmlns:a16="http://schemas.microsoft.com/office/drawing/2014/main" val="2801940524"/>
                    </a:ext>
                  </a:extLst>
                </a:gridCol>
                <a:gridCol w="8626111">
                  <a:extLst>
                    <a:ext uri="{9D8B030D-6E8A-4147-A177-3AD203B41FA5}">
                      <a16:colId xmlns:a16="http://schemas.microsoft.com/office/drawing/2014/main" val="3867113620"/>
                    </a:ext>
                  </a:extLst>
                </a:gridCol>
                <a:gridCol w="1990640">
                  <a:extLst>
                    <a:ext uri="{9D8B030D-6E8A-4147-A177-3AD203B41FA5}">
                      <a16:colId xmlns:a16="http://schemas.microsoft.com/office/drawing/2014/main" val="2639761328"/>
                    </a:ext>
                  </a:extLst>
                </a:gridCol>
              </a:tblGrid>
              <a:tr h="443586">
                <a:tc gridSpan="2">
                  <a:txBody>
                    <a:bodyPr/>
                    <a:lstStyle/>
                    <a:p>
                      <a:pPr algn="ctr" rtl="0" fontAlgn="ctr"/>
                      <a:r>
                        <a:rPr lang="pl-PL" sz="1600" b="1" u="none" strike="noStrike" dirty="0">
                          <a:effectLst/>
                        </a:rPr>
                        <a:t>Zadanie</a:t>
                      </a:r>
                      <a:endParaRPr lang="pl-PL" sz="1600" b="1" i="0" u="none" strike="noStrike" dirty="0">
                        <a:solidFill>
                          <a:srgbClr val="FFFFFF"/>
                        </a:solidFill>
                        <a:effectLst/>
                        <a:latin typeface="Franklin Gothic Book" panose="020B0503020102020204" pitchFamily="34" charset="0"/>
                      </a:endParaRPr>
                    </a:p>
                  </a:txBody>
                  <a:tcPr marL="7985" marR="7985" marT="7985" marB="0" anchor="ctr"/>
                </a:tc>
                <a:tc hMerge="1">
                  <a:txBody>
                    <a:bodyPr/>
                    <a:lstStyle/>
                    <a:p>
                      <a:endParaRPr lang="pl-PL"/>
                    </a:p>
                  </a:txBody>
                  <a:tcPr/>
                </a:tc>
                <a:tc>
                  <a:txBody>
                    <a:bodyPr/>
                    <a:lstStyle/>
                    <a:p>
                      <a:pPr algn="ctr" rtl="0" fontAlgn="ctr"/>
                      <a:r>
                        <a:rPr lang="pl-PL" sz="1600" b="1" u="none" strike="noStrike" dirty="0">
                          <a:effectLst/>
                        </a:rPr>
                        <a:t>Wartość zadania (zł)</a:t>
                      </a:r>
                      <a:endParaRPr lang="pl-PL" sz="1600" b="1" i="0" u="none" strike="noStrike" dirty="0">
                        <a:solidFill>
                          <a:srgbClr val="FFFFFF"/>
                        </a:solidFill>
                        <a:effectLst/>
                        <a:latin typeface="Franklin Gothic Book" panose="020B0503020102020204" pitchFamily="34" charset="0"/>
                      </a:endParaRPr>
                    </a:p>
                  </a:txBody>
                  <a:tcPr marL="7985" marR="7985" marT="7985" marB="0" anchor="ctr"/>
                </a:tc>
                <a:extLst>
                  <a:ext uri="{0D108BD9-81ED-4DB2-BD59-A6C34878D82A}">
                    <a16:rowId xmlns:a16="http://schemas.microsoft.com/office/drawing/2014/main" val="443680504"/>
                  </a:ext>
                </a:extLst>
              </a:tr>
              <a:tr h="354869">
                <a:tc>
                  <a:txBody>
                    <a:bodyPr/>
                    <a:lstStyle/>
                    <a:p>
                      <a:pPr algn="ctr" fontAlgn="b"/>
                      <a:r>
                        <a:rPr lang="pl-PL" sz="1600" b="0" u="none" strike="noStrike" dirty="0">
                          <a:solidFill>
                            <a:srgbClr val="000000"/>
                          </a:solidFill>
                          <a:effectLst/>
                        </a:rPr>
                        <a:t>1</a:t>
                      </a:r>
                      <a:endParaRPr lang="pl-PL" sz="1600" b="0" i="0" u="none" strike="noStrike" dirty="0">
                        <a:solidFill>
                          <a:srgbClr val="000000"/>
                        </a:solidFill>
                        <a:effectLst/>
                        <a:latin typeface="Calibri" panose="020F0502020204030204" pitchFamily="34" charset="0"/>
                      </a:endParaRPr>
                    </a:p>
                  </a:txBody>
                  <a:tcPr marL="7985" marR="7985" marT="7985" marB="0" anchor="ctr"/>
                </a:tc>
                <a:tc>
                  <a:txBody>
                    <a:bodyPr/>
                    <a:lstStyle/>
                    <a:p>
                      <a:pPr algn="l" rtl="0" fontAlgn="ctr"/>
                      <a:r>
                        <a:rPr lang="pl-PL" sz="1600" b="1" u="none" strike="noStrike" dirty="0">
                          <a:effectLst/>
                        </a:rPr>
                        <a:t>Administrowanie lokalami i budynkami mieszkalnymi</a:t>
                      </a:r>
                      <a:endParaRPr lang="pl-PL" sz="1600" b="1" i="0" u="none" strike="noStrike" dirty="0">
                        <a:solidFill>
                          <a:srgbClr val="000000"/>
                        </a:solidFill>
                        <a:effectLst/>
                        <a:latin typeface="Franklin Gothic Book" panose="020B0503020102020204" pitchFamily="34" charset="0"/>
                      </a:endParaRPr>
                    </a:p>
                  </a:txBody>
                  <a:tcPr marL="7985" marR="7985" marT="7985" marB="0" anchor="ctr"/>
                </a:tc>
                <a:tc>
                  <a:txBody>
                    <a:bodyPr/>
                    <a:lstStyle/>
                    <a:p>
                      <a:pPr algn="r" rtl="0" fontAlgn="ctr"/>
                      <a:r>
                        <a:rPr lang="pl-PL" sz="1600" b="1" u="none" strike="noStrike" dirty="0">
                          <a:effectLst/>
                        </a:rPr>
                        <a:t>205 107,95</a:t>
                      </a:r>
                      <a:endParaRPr lang="pl-PL" sz="1600" b="1" i="0" u="none" strike="noStrike" dirty="0">
                        <a:solidFill>
                          <a:srgbClr val="000000"/>
                        </a:solidFill>
                        <a:effectLst/>
                        <a:latin typeface="Franklin Gothic Book" panose="020B0503020102020204" pitchFamily="34" charset="0"/>
                      </a:endParaRPr>
                    </a:p>
                  </a:txBody>
                  <a:tcPr marL="7985" marR="7985" marT="7985" marB="0" anchor="ctr"/>
                </a:tc>
                <a:extLst>
                  <a:ext uri="{0D108BD9-81ED-4DB2-BD59-A6C34878D82A}">
                    <a16:rowId xmlns:a16="http://schemas.microsoft.com/office/drawing/2014/main" val="3581283545"/>
                  </a:ext>
                </a:extLst>
              </a:tr>
              <a:tr h="342197">
                <a:tc>
                  <a:txBody>
                    <a:bodyPr/>
                    <a:lstStyle/>
                    <a:p>
                      <a:pPr algn="ctr" rtl="0" fontAlgn="ctr"/>
                      <a:r>
                        <a:rPr lang="pl-PL" sz="1600" b="0" u="none" strike="noStrike" dirty="0">
                          <a:solidFill>
                            <a:srgbClr val="000000"/>
                          </a:solidFill>
                          <a:effectLst/>
                        </a:rPr>
                        <a:t>2</a:t>
                      </a:r>
                      <a:endParaRPr lang="pl-PL" sz="1600" b="0" i="0" u="none" strike="noStrike" dirty="0">
                        <a:solidFill>
                          <a:srgbClr val="000000"/>
                        </a:solidFill>
                        <a:effectLst/>
                        <a:latin typeface="Franklin Gothic Book" panose="020B0503020102020204" pitchFamily="34" charset="0"/>
                      </a:endParaRPr>
                    </a:p>
                  </a:txBody>
                  <a:tcPr marL="7985" marR="7985" marT="7985" marB="0" anchor="ctr"/>
                </a:tc>
                <a:tc>
                  <a:txBody>
                    <a:bodyPr/>
                    <a:lstStyle/>
                    <a:p>
                      <a:pPr algn="l" rtl="0" fontAlgn="ctr"/>
                      <a:r>
                        <a:rPr lang="pl-PL" sz="1600" b="1" u="none" strike="noStrike" dirty="0">
                          <a:effectLst/>
                        </a:rPr>
                        <a:t>Udział gminy we wspólnotach mieszkaniowych</a:t>
                      </a:r>
                      <a:endParaRPr lang="pl-PL" sz="1600" b="1" i="0" u="none" strike="noStrike" dirty="0">
                        <a:solidFill>
                          <a:srgbClr val="000000"/>
                        </a:solidFill>
                        <a:effectLst/>
                        <a:latin typeface="Franklin Gothic Book" panose="020B0503020102020204" pitchFamily="34" charset="0"/>
                      </a:endParaRPr>
                    </a:p>
                  </a:txBody>
                  <a:tcPr marL="7985" marR="7985" marT="7985" marB="0" anchor="ctr"/>
                </a:tc>
                <a:tc>
                  <a:txBody>
                    <a:bodyPr/>
                    <a:lstStyle/>
                    <a:p>
                      <a:pPr algn="r" rtl="0" fontAlgn="ctr"/>
                      <a:r>
                        <a:rPr lang="pl-PL" sz="1600" b="1" u="none" strike="noStrike" dirty="0">
                          <a:effectLst/>
                        </a:rPr>
                        <a:t>813 448,06</a:t>
                      </a:r>
                      <a:endParaRPr lang="pl-PL" sz="1600" b="1" i="0" u="none" strike="noStrike" dirty="0">
                        <a:solidFill>
                          <a:srgbClr val="000000"/>
                        </a:solidFill>
                        <a:effectLst/>
                        <a:latin typeface="Franklin Gothic Book" panose="020B0503020102020204" pitchFamily="34" charset="0"/>
                      </a:endParaRPr>
                    </a:p>
                  </a:txBody>
                  <a:tcPr marL="7985" marR="7985" marT="7985" marB="0" anchor="ctr"/>
                </a:tc>
                <a:extLst>
                  <a:ext uri="{0D108BD9-81ED-4DB2-BD59-A6C34878D82A}">
                    <a16:rowId xmlns:a16="http://schemas.microsoft.com/office/drawing/2014/main" val="4206947619"/>
                  </a:ext>
                </a:extLst>
              </a:tr>
              <a:tr h="1495192">
                <a:tc>
                  <a:txBody>
                    <a:bodyPr/>
                    <a:lstStyle/>
                    <a:p>
                      <a:pPr algn="ctr" rtl="0" fontAlgn="ctr"/>
                      <a:r>
                        <a:rPr lang="pl-PL" sz="1600" b="0" u="none" strike="noStrike" dirty="0">
                          <a:solidFill>
                            <a:srgbClr val="000000"/>
                          </a:solidFill>
                          <a:effectLst/>
                        </a:rPr>
                        <a:t>3</a:t>
                      </a:r>
                      <a:endParaRPr lang="pl-PL" sz="1600" b="0" i="0" u="none" strike="noStrike" dirty="0">
                        <a:solidFill>
                          <a:srgbClr val="000000"/>
                        </a:solidFill>
                        <a:effectLst/>
                        <a:latin typeface="Franklin Gothic Book" panose="020B0503020102020204" pitchFamily="34" charset="0"/>
                      </a:endParaRPr>
                    </a:p>
                  </a:txBody>
                  <a:tcPr marL="7985" marR="7985" marT="7985" marB="0" anchor="ctr"/>
                </a:tc>
                <a:tc>
                  <a:txBody>
                    <a:bodyPr/>
                    <a:lstStyle/>
                    <a:p>
                      <a:pPr algn="l" rtl="0" fontAlgn="ctr"/>
                      <a:r>
                        <a:rPr lang="pl-PL" sz="1600" b="1" u="none" strike="noStrike" dirty="0">
                          <a:effectLst/>
                        </a:rPr>
                        <a:t>Remonty lokali mieszkalnych i budynków </a:t>
                      </a:r>
                      <a:r>
                        <a:rPr lang="pl-PL" sz="1600" u="none" strike="noStrike" dirty="0">
                          <a:effectLst/>
                        </a:rPr>
                        <a:t>(montaż okien, okresowe pomiary instalacji elektrycznych, wymiana/modernizacja instalacji elektrycznej, opłata przyłączeniowa, wykonanie wentylacji, remont dachu pomieszczeń gospodarczych, ustawienie nowego ogrodzenia, rozbiórka budynków gospodarczych i płotów, wykonanie nowych podejść </a:t>
                      </a:r>
                      <a:r>
                        <a:rPr lang="pl-PL" sz="1600" u="none" strike="noStrike" dirty="0" err="1">
                          <a:effectLst/>
                        </a:rPr>
                        <a:t>wod-kan</a:t>
                      </a:r>
                      <a:r>
                        <a:rPr lang="pl-PL" sz="1600" u="none" strike="noStrike" dirty="0">
                          <a:effectLst/>
                        </a:rPr>
                        <a:t>, pełnienie funkcji kierownika budowy, inwentaryzacja budynku do celów projektowych, wymiana pieców  </a:t>
                      </a:r>
                      <a:endParaRPr lang="pl-PL" sz="1600" b="1" i="0" u="none" strike="noStrike" dirty="0">
                        <a:solidFill>
                          <a:srgbClr val="000000"/>
                        </a:solidFill>
                        <a:effectLst/>
                        <a:latin typeface="Franklin Gothic Book" panose="020B0503020102020204" pitchFamily="34" charset="0"/>
                      </a:endParaRPr>
                    </a:p>
                  </a:txBody>
                  <a:tcPr marL="7985" marR="7985" marT="7985" marB="0" anchor="ctr"/>
                </a:tc>
                <a:tc>
                  <a:txBody>
                    <a:bodyPr/>
                    <a:lstStyle/>
                    <a:p>
                      <a:pPr algn="r" rtl="0" fontAlgn="ctr"/>
                      <a:r>
                        <a:rPr lang="pl-PL" sz="1600" b="1" u="none" strike="noStrike" dirty="0">
                          <a:effectLst/>
                        </a:rPr>
                        <a:t>487 288,77</a:t>
                      </a:r>
                      <a:endParaRPr lang="pl-PL" sz="1600" b="1" i="0" u="none" strike="noStrike" dirty="0">
                        <a:solidFill>
                          <a:srgbClr val="000000"/>
                        </a:solidFill>
                        <a:effectLst/>
                        <a:latin typeface="Franklin Gothic Book" panose="020B0503020102020204" pitchFamily="34" charset="0"/>
                      </a:endParaRPr>
                    </a:p>
                  </a:txBody>
                  <a:tcPr marL="7985" marR="7985" marT="7985" marB="0" anchor="ctr"/>
                </a:tc>
                <a:extLst>
                  <a:ext uri="{0D108BD9-81ED-4DB2-BD59-A6C34878D82A}">
                    <a16:rowId xmlns:a16="http://schemas.microsoft.com/office/drawing/2014/main" val="3007260185"/>
                  </a:ext>
                </a:extLst>
              </a:tr>
              <a:tr h="342197">
                <a:tc>
                  <a:txBody>
                    <a:bodyPr/>
                    <a:lstStyle/>
                    <a:p>
                      <a:pPr algn="ctr" rtl="0" fontAlgn="ctr"/>
                      <a:r>
                        <a:rPr lang="pl-PL" sz="1600" b="0" u="none" strike="noStrike" dirty="0">
                          <a:solidFill>
                            <a:srgbClr val="000000"/>
                          </a:solidFill>
                          <a:effectLst/>
                        </a:rPr>
                        <a:t>4</a:t>
                      </a:r>
                      <a:endParaRPr lang="pl-PL" sz="1600" b="0" i="0" u="none" strike="noStrike" dirty="0">
                        <a:solidFill>
                          <a:srgbClr val="000000"/>
                        </a:solidFill>
                        <a:effectLst/>
                        <a:latin typeface="Franklin Gothic Book" panose="020B0503020102020204" pitchFamily="34" charset="0"/>
                      </a:endParaRPr>
                    </a:p>
                  </a:txBody>
                  <a:tcPr marL="7985" marR="7985" marT="7985" marB="0" anchor="ctr"/>
                </a:tc>
                <a:tc>
                  <a:txBody>
                    <a:bodyPr/>
                    <a:lstStyle/>
                    <a:p>
                      <a:pPr algn="l" rtl="0" fontAlgn="ctr"/>
                      <a:r>
                        <a:rPr lang="pl-PL" sz="1600" u="none" strike="noStrike" dirty="0">
                          <a:effectLst/>
                        </a:rPr>
                        <a:t>Ubezpieczenie budynków komunalnych</a:t>
                      </a:r>
                      <a:endParaRPr lang="pl-PL" sz="1600" b="0" i="0" u="none" strike="noStrike" dirty="0">
                        <a:solidFill>
                          <a:srgbClr val="000000"/>
                        </a:solidFill>
                        <a:effectLst/>
                        <a:latin typeface="Franklin Gothic Book" panose="020B0503020102020204" pitchFamily="34" charset="0"/>
                      </a:endParaRPr>
                    </a:p>
                  </a:txBody>
                  <a:tcPr marL="7985" marR="7985" marT="7985" marB="0" anchor="ctr"/>
                </a:tc>
                <a:tc>
                  <a:txBody>
                    <a:bodyPr/>
                    <a:lstStyle/>
                    <a:p>
                      <a:pPr algn="r" rtl="0" fontAlgn="ctr"/>
                      <a:r>
                        <a:rPr lang="pl-PL" sz="1600" u="none" strike="noStrike">
                          <a:effectLst/>
                        </a:rPr>
                        <a:t>8 880,00</a:t>
                      </a:r>
                      <a:endParaRPr lang="pl-PL" sz="1600" b="0" i="0" u="none" strike="noStrike">
                        <a:solidFill>
                          <a:srgbClr val="000000"/>
                        </a:solidFill>
                        <a:effectLst/>
                        <a:latin typeface="Franklin Gothic Book" panose="020B0503020102020204" pitchFamily="34" charset="0"/>
                      </a:endParaRPr>
                    </a:p>
                  </a:txBody>
                  <a:tcPr marL="7985" marR="7985" marT="7985" marB="0" anchor="ctr"/>
                </a:tc>
                <a:extLst>
                  <a:ext uri="{0D108BD9-81ED-4DB2-BD59-A6C34878D82A}">
                    <a16:rowId xmlns:a16="http://schemas.microsoft.com/office/drawing/2014/main" val="2177113830"/>
                  </a:ext>
                </a:extLst>
              </a:tr>
              <a:tr h="342197">
                <a:tc>
                  <a:txBody>
                    <a:bodyPr/>
                    <a:lstStyle/>
                    <a:p>
                      <a:pPr algn="ctr" rtl="0" fontAlgn="ctr"/>
                      <a:r>
                        <a:rPr lang="pl-PL" sz="1600" b="0" u="none" strike="noStrike" dirty="0">
                          <a:solidFill>
                            <a:srgbClr val="000000"/>
                          </a:solidFill>
                          <a:effectLst/>
                        </a:rPr>
                        <a:t>5</a:t>
                      </a:r>
                      <a:endParaRPr lang="pl-PL" sz="1600" b="0" i="0" u="none" strike="noStrike" dirty="0">
                        <a:solidFill>
                          <a:srgbClr val="000000"/>
                        </a:solidFill>
                        <a:effectLst/>
                        <a:latin typeface="Franklin Gothic Book" panose="020B0503020102020204" pitchFamily="34" charset="0"/>
                      </a:endParaRPr>
                    </a:p>
                  </a:txBody>
                  <a:tcPr marL="7985" marR="7985" marT="7985" marB="0" anchor="ctr"/>
                </a:tc>
                <a:tc>
                  <a:txBody>
                    <a:bodyPr/>
                    <a:lstStyle/>
                    <a:p>
                      <a:pPr algn="l" rtl="0" fontAlgn="ctr"/>
                      <a:r>
                        <a:rPr lang="pl-PL" sz="1600" u="none" strike="noStrike" dirty="0">
                          <a:effectLst/>
                        </a:rPr>
                        <a:t>Przeglądy roczne budynków</a:t>
                      </a:r>
                      <a:endParaRPr lang="pl-PL" sz="1600" b="0" i="0" u="none" strike="noStrike" dirty="0">
                        <a:solidFill>
                          <a:srgbClr val="000000"/>
                        </a:solidFill>
                        <a:effectLst/>
                        <a:latin typeface="Franklin Gothic Book" panose="020B0503020102020204" pitchFamily="34" charset="0"/>
                      </a:endParaRPr>
                    </a:p>
                  </a:txBody>
                  <a:tcPr marL="7985" marR="7985" marT="7985" marB="0" anchor="ctr"/>
                </a:tc>
                <a:tc>
                  <a:txBody>
                    <a:bodyPr/>
                    <a:lstStyle/>
                    <a:p>
                      <a:pPr algn="r" rtl="0" fontAlgn="ctr"/>
                      <a:r>
                        <a:rPr lang="pl-PL" sz="1600" u="none" strike="noStrike">
                          <a:effectLst/>
                        </a:rPr>
                        <a:t>4 650,63</a:t>
                      </a:r>
                      <a:endParaRPr lang="pl-PL" sz="1600" b="0" i="0" u="none" strike="noStrike">
                        <a:solidFill>
                          <a:srgbClr val="000000"/>
                        </a:solidFill>
                        <a:effectLst/>
                        <a:latin typeface="Franklin Gothic Book" panose="020B0503020102020204" pitchFamily="34" charset="0"/>
                      </a:endParaRPr>
                    </a:p>
                  </a:txBody>
                  <a:tcPr marL="7985" marR="7985" marT="7985" marB="0" anchor="ctr"/>
                </a:tc>
                <a:extLst>
                  <a:ext uri="{0D108BD9-81ED-4DB2-BD59-A6C34878D82A}">
                    <a16:rowId xmlns:a16="http://schemas.microsoft.com/office/drawing/2014/main" val="1923913888"/>
                  </a:ext>
                </a:extLst>
              </a:tr>
              <a:tr h="342197">
                <a:tc>
                  <a:txBody>
                    <a:bodyPr/>
                    <a:lstStyle/>
                    <a:p>
                      <a:pPr algn="ctr" rtl="0" fontAlgn="ctr"/>
                      <a:r>
                        <a:rPr lang="pl-PL" sz="1600" b="0" u="none" strike="noStrike" dirty="0">
                          <a:solidFill>
                            <a:srgbClr val="000000"/>
                          </a:solidFill>
                          <a:effectLst/>
                        </a:rPr>
                        <a:t>6</a:t>
                      </a:r>
                      <a:endParaRPr lang="pl-PL" sz="1600" b="0" i="0" u="none" strike="noStrike" dirty="0">
                        <a:solidFill>
                          <a:srgbClr val="000000"/>
                        </a:solidFill>
                        <a:effectLst/>
                        <a:latin typeface="Franklin Gothic Book" panose="020B0503020102020204" pitchFamily="34" charset="0"/>
                      </a:endParaRPr>
                    </a:p>
                  </a:txBody>
                  <a:tcPr marL="7985" marR="7985" marT="7985" marB="0" anchor="ctr"/>
                </a:tc>
                <a:tc>
                  <a:txBody>
                    <a:bodyPr/>
                    <a:lstStyle/>
                    <a:p>
                      <a:pPr algn="l" rtl="0" fontAlgn="ctr"/>
                      <a:r>
                        <a:rPr lang="pl-PL" sz="1600" u="none" strike="noStrike">
                          <a:effectLst/>
                        </a:rPr>
                        <a:t>Świadectwa charakterystyki energetycznej</a:t>
                      </a:r>
                      <a:endParaRPr lang="pl-PL" sz="1600" b="0" i="0" u="none" strike="noStrike">
                        <a:solidFill>
                          <a:srgbClr val="000000"/>
                        </a:solidFill>
                        <a:effectLst/>
                        <a:latin typeface="Franklin Gothic Book" panose="020B0503020102020204" pitchFamily="34" charset="0"/>
                      </a:endParaRPr>
                    </a:p>
                  </a:txBody>
                  <a:tcPr marL="7985" marR="7985" marT="7985" marB="0" anchor="ctr"/>
                </a:tc>
                <a:tc>
                  <a:txBody>
                    <a:bodyPr/>
                    <a:lstStyle/>
                    <a:p>
                      <a:pPr algn="r" rtl="0" fontAlgn="ctr"/>
                      <a:r>
                        <a:rPr lang="pl-PL" sz="1600" u="none" strike="noStrike">
                          <a:effectLst/>
                        </a:rPr>
                        <a:t>1 722,00</a:t>
                      </a:r>
                      <a:endParaRPr lang="pl-PL" sz="1600" b="0" i="0" u="none" strike="noStrike">
                        <a:solidFill>
                          <a:srgbClr val="000000"/>
                        </a:solidFill>
                        <a:effectLst/>
                        <a:latin typeface="Franklin Gothic Book" panose="020B0503020102020204" pitchFamily="34" charset="0"/>
                      </a:endParaRPr>
                    </a:p>
                  </a:txBody>
                  <a:tcPr marL="7985" marR="7985" marT="7985" marB="0" anchor="ctr"/>
                </a:tc>
                <a:extLst>
                  <a:ext uri="{0D108BD9-81ED-4DB2-BD59-A6C34878D82A}">
                    <a16:rowId xmlns:a16="http://schemas.microsoft.com/office/drawing/2014/main" val="610545558"/>
                  </a:ext>
                </a:extLst>
              </a:tr>
              <a:tr h="567318">
                <a:tc>
                  <a:txBody>
                    <a:bodyPr/>
                    <a:lstStyle/>
                    <a:p>
                      <a:pPr algn="ctr" rtl="0" fontAlgn="ctr"/>
                      <a:r>
                        <a:rPr lang="pl-PL" sz="1600" b="0" u="none" strike="noStrike" dirty="0">
                          <a:solidFill>
                            <a:srgbClr val="000000"/>
                          </a:solidFill>
                          <a:effectLst/>
                        </a:rPr>
                        <a:t>7</a:t>
                      </a:r>
                      <a:endParaRPr lang="pl-PL" sz="1600" b="0" i="0" u="none" strike="noStrike" dirty="0">
                        <a:solidFill>
                          <a:srgbClr val="000000"/>
                        </a:solidFill>
                        <a:effectLst/>
                        <a:latin typeface="Franklin Gothic Book" panose="020B0503020102020204" pitchFamily="34" charset="0"/>
                      </a:endParaRPr>
                    </a:p>
                  </a:txBody>
                  <a:tcPr marL="7985" marR="7985" marT="7985" marB="0" anchor="ctr"/>
                </a:tc>
                <a:tc>
                  <a:txBody>
                    <a:bodyPr/>
                    <a:lstStyle/>
                    <a:p>
                      <a:pPr algn="l" rtl="0" fontAlgn="ctr"/>
                      <a:r>
                        <a:rPr lang="pl-PL" sz="1600" u="none" strike="noStrike">
                          <a:effectLst/>
                        </a:rPr>
                        <a:t>Wywóz odpadów komunalnych z budynków komunalnych oraz opłata za gospodarowanie odpadami komunalnymi</a:t>
                      </a:r>
                      <a:endParaRPr lang="pl-PL" sz="1600" b="0" i="0" u="none" strike="noStrike">
                        <a:solidFill>
                          <a:srgbClr val="000000"/>
                        </a:solidFill>
                        <a:effectLst/>
                        <a:latin typeface="Franklin Gothic Book" panose="020B0503020102020204" pitchFamily="34" charset="0"/>
                      </a:endParaRPr>
                    </a:p>
                  </a:txBody>
                  <a:tcPr marL="7985" marR="7985" marT="7985" marB="0" anchor="ctr"/>
                </a:tc>
                <a:tc>
                  <a:txBody>
                    <a:bodyPr/>
                    <a:lstStyle/>
                    <a:p>
                      <a:pPr algn="r" rtl="0" fontAlgn="ctr"/>
                      <a:r>
                        <a:rPr lang="pl-PL" sz="1600" u="none" strike="noStrike">
                          <a:effectLst/>
                        </a:rPr>
                        <a:t>26 496,00</a:t>
                      </a:r>
                      <a:endParaRPr lang="pl-PL" sz="1600" b="0" i="0" u="none" strike="noStrike">
                        <a:solidFill>
                          <a:srgbClr val="000000"/>
                        </a:solidFill>
                        <a:effectLst/>
                        <a:latin typeface="Franklin Gothic Book" panose="020B0503020102020204" pitchFamily="34" charset="0"/>
                      </a:endParaRPr>
                    </a:p>
                  </a:txBody>
                  <a:tcPr marL="7985" marR="7985" marT="7985" marB="0" anchor="ctr"/>
                </a:tc>
                <a:extLst>
                  <a:ext uri="{0D108BD9-81ED-4DB2-BD59-A6C34878D82A}">
                    <a16:rowId xmlns:a16="http://schemas.microsoft.com/office/drawing/2014/main" val="3813289363"/>
                  </a:ext>
                </a:extLst>
              </a:tr>
              <a:tr h="342197">
                <a:tc>
                  <a:txBody>
                    <a:bodyPr/>
                    <a:lstStyle/>
                    <a:p>
                      <a:pPr algn="ctr" rtl="0" fontAlgn="ctr"/>
                      <a:r>
                        <a:rPr lang="pl-PL" sz="1600" b="0" u="none" strike="noStrike" dirty="0">
                          <a:solidFill>
                            <a:srgbClr val="000000"/>
                          </a:solidFill>
                          <a:effectLst/>
                        </a:rPr>
                        <a:t>8</a:t>
                      </a:r>
                      <a:endParaRPr lang="pl-PL" sz="1600" b="0" i="0" u="none" strike="noStrike" dirty="0">
                        <a:solidFill>
                          <a:srgbClr val="000000"/>
                        </a:solidFill>
                        <a:effectLst/>
                        <a:latin typeface="Franklin Gothic Book" panose="020B0503020102020204" pitchFamily="34" charset="0"/>
                      </a:endParaRPr>
                    </a:p>
                  </a:txBody>
                  <a:tcPr marL="7985" marR="7985" marT="7985" marB="0" anchor="ctr"/>
                </a:tc>
                <a:tc>
                  <a:txBody>
                    <a:bodyPr/>
                    <a:lstStyle/>
                    <a:p>
                      <a:pPr algn="l" rtl="0" fontAlgn="ctr"/>
                      <a:r>
                        <a:rPr lang="pl-PL" sz="1600" u="none" strike="noStrike">
                          <a:effectLst/>
                        </a:rPr>
                        <a:t>Odprowadzenie ścieków</a:t>
                      </a:r>
                      <a:endParaRPr lang="pl-PL" sz="1600" b="0" i="0" u="none" strike="noStrike">
                        <a:solidFill>
                          <a:srgbClr val="000000"/>
                        </a:solidFill>
                        <a:effectLst/>
                        <a:latin typeface="Franklin Gothic Book" panose="020B0503020102020204" pitchFamily="34" charset="0"/>
                      </a:endParaRPr>
                    </a:p>
                  </a:txBody>
                  <a:tcPr marL="7985" marR="7985" marT="7985" marB="0" anchor="ctr"/>
                </a:tc>
                <a:tc>
                  <a:txBody>
                    <a:bodyPr/>
                    <a:lstStyle/>
                    <a:p>
                      <a:pPr algn="r" rtl="0" fontAlgn="ctr"/>
                      <a:r>
                        <a:rPr lang="pl-PL" sz="1600" u="none" strike="noStrike">
                          <a:effectLst/>
                        </a:rPr>
                        <a:t>23 112,03</a:t>
                      </a:r>
                      <a:endParaRPr lang="pl-PL" sz="1600" b="0" i="0" u="none" strike="noStrike">
                        <a:solidFill>
                          <a:srgbClr val="000000"/>
                        </a:solidFill>
                        <a:effectLst/>
                        <a:latin typeface="Franklin Gothic Book" panose="020B0503020102020204" pitchFamily="34" charset="0"/>
                      </a:endParaRPr>
                    </a:p>
                  </a:txBody>
                  <a:tcPr marL="7985" marR="7985" marT="7985" marB="0" anchor="ctr"/>
                </a:tc>
                <a:extLst>
                  <a:ext uri="{0D108BD9-81ED-4DB2-BD59-A6C34878D82A}">
                    <a16:rowId xmlns:a16="http://schemas.microsoft.com/office/drawing/2014/main" val="3378416008"/>
                  </a:ext>
                </a:extLst>
              </a:tr>
              <a:tr h="567318">
                <a:tc>
                  <a:txBody>
                    <a:bodyPr/>
                    <a:lstStyle/>
                    <a:p>
                      <a:pPr algn="ctr" rtl="0" fontAlgn="ctr"/>
                      <a:r>
                        <a:rPr lang="pl-PL" sz="1600" b="0" u="none" strike="noStrike" dirty="0">
                          <a:solidFill>
                            <a:srgbClr val="000000"/>
                          </a:solidFill>
                          <a:effectLst/>
                        </a:rPr>
                        <a:t>9</a:t>
                      </a:r>
                      <a:endParaRPr lang="pl-PL" sz="1600" b="0" i="0" u="none" strike="noStrike" dirty="0">
                        <a:solidFill>
                          <a:srgbClr val="000000"/>
                        </a:solidFill>
                        <a:effectLst/>
                        <a:latin typeface="Franklin Gothic Book" panose="020B0503020102020204" pitchFamily="34" charset="0"/>
                      </a:endParaRPr>
                    </a:p>
                  </a:txBody>
                  <a:tcPr marL="7985" marR="7985" marT="7985" marB="0" anchor="ctr"/>
                </a:tc>
                <a:tc>
                  <a:txBody>
                    <a:bodyPr/>
                    <a:lstStyle/>
                    <a:p>
                      <a:pPr algn="l" rtl="0" fontAlgn="ctr"/>
                      <a:r>
                        <a:rPr lang="pl-PL" sz="1600" u="none" strike="noStrike">
                          <a:effectLst/>
                        </a:rPr>
                        <a:t>Opinie kominiarskie, czyszczenie przewodów kominowych, przeglądy techniczne i okresowe budynków i instalacji elektrycznej</a:t>
                      </a:r>
                      <a:endParaRPr lang="pl-PL" sz="1600" b="0" i="0" u="none" strike="noStrike">
                        <a:solidFill>
                          <a:srgbClr val="000000"/>
                        </a:solidFill>
                        <a:effectLst/>
                        <a:latin typeface="Franklin Gothic Book" panose="020B0503020102020204" pitchFamily="34" charset="0"/>
                      </a:endParaRPr>
                    </a:p>
                  </a:txBody>
                  <a:tcPr marL="7985" marR="7985" marT="7985" marB="0" anchor="ctr"/>
                </a:tc>
                <a:tc>
                  <a:txBody>
                    <a:bodyPr/>
                    <a:lstStyle/>
                    <a:p>
                      <a:pPr algn="r" rtl="0" fontAlgn="ctr"/>
                      <a:r>
                        <a:rPr lang="pl-PL" sz="1600" u="none" strike="noStrike" dirty="0">
                          <a:effectLst/>
                        </a:rPr>
                        <a:t>19 737,82</a:t>
                      </a:r>
                      <a:endParaRPr lang="pl-PL" sz="1600" b="0" i="0" u="none" strike="noStrike" dirty="0">
                        <a:solidFill>
                          <a:srgbClr val="000000"/>
                        </a:solidFill>
                        <a:effectLst/>
                        <a:latin typeface="Franklin Gothic Book" panose="020B0503020102020204" pitchFamily="34" charset="0"/>
                      </a:endParaRPr>
                    </a:p>
                  </a:txBody>
                  <a:tcPr marL="7985" marR="7985" marT="7985" marB="0" anchor="ctr"/>
                </a:tc>
                <a:extLst>
                  <a:ext uri="{0D108BD9-81ED-4DB2-BD59-A6C34878D82A}">
                    <a16:rowId xmlns:a16="http://schemas.microsoft.com/office/drawing/2014/main" val="3129472453"/>
                  </a:ext>
                </a:extLst>
              </a:tr>
            </a:tbl>
          </a:graphicData>
        </a:graphic>
      </p:graphicFrame>
    </p:spTree>
    <p:extLst>
      <p:ext uri="{BB962C8B-B14F-4D97-AF65-F5344CB8AC3E}">
        <p14:creationId xmlns:p14="http://schemas.microsoft.com/office/powerpoint/2010/main" val="37956052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33F1A78-1608-1690-41E4-5542F8541BB0}"/>
              </a:ext>
            </a:extLst>
          </p:cNvPr>
          <p:cNvSpPr>
            <a:spLocks noGrp="1"/>
          </p:cNvSpPr>
          <p:nvPr>
            <p:ph type="title"/>
          </p:nvPr>
        </p:nvSpPr>
        <p:spPr>
          <a:xfrm>
            <a:off x="1097280" y="286604"/>
            <a:ext cx="10058400" cy="822530"/>
          </a:xfrm>
        </p:spPr>
        <p:txBody>
          <a:bodyPr>
            <a:normAutofit/>
          </a:bodyPr>
          <a:lstStyle/>
          <a:p>
            <a:r>
              <a:rPr lang="pl-PL" dirty="0"/>
              <a:t>Koszty</a:t>
            </a:r>
          </a:p>
        </p:txBody>
      </p:sp>
      <p:sp>
        <p:nvSpPr>
          <p:cNvPr id="4" name="Symbol zastępczy daty 3">
            <a:extLst>
              <a:ext uri="{FF2B5EF4-FFF2-40B4-BE49-F238E27FC236}">
                <a16:creationId xmlns:a16="http://schemas.microsoft.com/office/drawing/2014/main" id="{8A254CE1-4C7B-58F4-2160-353434F8172A}"/>
              </a:ext>
            </a:extLst>
          </p:cNvPr>
          <p:cNvSpPr>
            <a:spLocks noGrp="1"/>
          </p:cNvSpPr>
          <p:nvPr>
            <p:ph type="dt" sz="half" idx="10"/>
          </p:nvPr>
        </p:nvSpPr>
        <p:spPr/>
        <p:txBody>
          <a:bodyPr/>
          <a:lstStyle/>
          <a:p>
            <a:pPr rtl="0"/>
            <a:fld id="{DA37154A-9283-472F-9D32-E032250E224B}" type="datetime1">
              <a:rPr lang="pl-PL" smtClean="0"/>
              <a:t>28.04.2025</a:t>
            </a:fld>
            <a:endParaRPr lang="en-US" dirty="0"/>
          </a:p>
        </p:txBody>
      </p:sp>
      <p:graphicFrame>
        <p:nvGraphicFramePr>
          <p:cNvPr id="7" name="Symbol zastępczy zawartości 6">
            <a:extLst>
              <a:ext uri="{FF2B5EF4-FFF2-40B4-BE49-F238E27FC236}">
                <a16:creationId xmlns:a16="http://schemas.microsoft.com/office/drawing/2014/main" id="{49B00B27-1B87-69D2-942D-84940CB31D4E}"/>
              </a:ext>
            </a:extLst>
          </p:cNvPr>
          <p:cNvGraphicFramePr>
            <a:graphicFrameLocks noGrp="1"/>
          </p:cNvGraphicFramePr>
          <p:nvPr>
            <p:ph idx="1"/>
            <p:extLst>
              <p:ext uri="{D42A27DB-BD31-4B8C-83A1-F6EECF244321}">
                <p14:modId xmlns:p14="http://schemas.microsoft.com/office/powerpoint/2010/main" val="1960199470"/>
              </p:ext>
            </p:extLst>
          </p:nvPr>
        </p:nvGraphicFramePr>
        <p:xfrm>
          <a:off x="397933" y="1185333"/>
          <a:ext cx="11277599" cy="4937436"/>
        </p:xfrm>
        <a:graphic>
          <a:graphicData uri="http://schemas.openxmlformats.org/drawingml/2006/table">
            <a:tbl>
              <a:tblPr>
                <a:tableStyleId>{69CF1AB2-1976-4502-BF36-3FF5EA218861}</a:tableStyleId>
              </a:tblPr>
              <a:tblGrid>
                <a:gridCol w="499009">
                  <a:extLst>
                    <a:ext uri="{9D8B030D-6E8A-4147-A177-3AD203B41FA5}">
                      <a16:colId xmlns:a16="http://schemas.microsoft.com/office/drawing/2014/main" val="2247827603"/>
                    </a:ext>
                  </a:extLst>
                </a:gridCol>
                <a:gridCol w="8757607">
                  <a:extLst>
                    <a:ext uri="{9D8B030D-6E8A-4147-A177-3AD203B41FA5}">
                      <a16:colId xmlns:a16="http://schemas.microsoft.com/office/drawing/2014/main" val="185928009"/>
                    </a:ext>
                  </a:extLst>
                </a:gridCol>
                <a:gridCol w="2020983">
                  <a:extLst>
                    <a:ext uri="{9D8B030D-6E8A-4147-A177-3AD203B41FA5}">
                      <a16:colId xmlns:a16="http://schemas.microsoft.com/office/drawing/2014/main" val="2732503569"/>
                    </a:ext>
                  </a:extLst>
                </a:gridCol>
              </a:tblGrid>
              <a:tr h="508000">
                <a:tc gridSpan="2">
                  <a:txBody>
                    <a:bodyPr/>
                    <a:lstStyle/>
                    <a:p>
                      <a:pPr algn="ctr" rtl="0" fontAlgn="ctr"/>
                      <a:r>
                        <a:rPr lang="pl-PL" sz="1600" b="1" u="none" strike="noStrike" dirty="0">
                          <a:effectLst/>
                          <a:latin typeface="+mn-lt"/>
                        </a:rPr>
                        <a:t>Zadanie</a:t>
                      </a:r>
                      <a:endParaRPr lang="pl-PL" sz="1600" b="1" i="0" u="none" strike="noStrike" dirty="0">
                        <a:solidFill>
                          <a:srgbClr val="FFFFFF"/>
                        </a:solidFill>
                        <a:effectLst/>
                        <a:latin typeface="+mn-lt"/>
                      </a:endParaRPr>
                    </a:p>
                  </a:txBody>
                  <a:tcPr marL="5213" marR="5213" marT="5213" marB="0" anchor="ctr"/>
                </a:tc>
                <a:tc hMerge="1">
                  <a:txBody>
                    <a:bodyPr/>
                    <a:lstStyle/>
                    <a:p>
                      <a:endParaRPr lang="pl-PL"/>
                    </a:p>
                  </a:txBody>
                  <a:tcPr/>
                </a:tc>
                <a:tc>
                  <a:txBody>
                    <a:bodyPr/>
                    <a:lstStyle/>
                    <a:p>
                      <a:pPr algn="ctr" rtl="0" fontAlgn="ctr"/>
                      <a:r>
                        <a:rPr lang="pl-PL" sz="1600" b="1" u="none" strike="noStrike" dirty="0">
                          <a:effectLst/>
                          <a:latin typeface="+mn-lt"/>
                        </a:rPr>
                        <a:t>Wartość zadania (zł)</a:t>
                      </a:r>
                      <a:endParaRPr lang="pl-PL" sz="1600" b="1" i="0" u="none" strike="noStrike" dirty="0">
                        <a:solidFill>
                          <a:srgbClr val="FFFFFF"/>
                        </a:solidFill>
                        <a:effectLst/>
                        <a:latin typeface="+mn-lt"/>
                      </a:endParaRPr>
                    </a:p>
                  </a:txBody>
                  <a:tcPr marL="5213" marR="5213" marT="5213" marB="0" anchor="ctr"/>
                </a:tc>
                <a:extLst>
                  <a:ext uri="{0D108BD9-81ED-4DB2-BD59-A6C34878D82A}">
                    <a16:rowId xmlns:a16="http://schemas.microsoft.com/office/drawing/2014/main" val="2575485317"/>
                  </a:ext>
                </a:extLst>
              </a:tr>
              <a:tr h="475740">
                <a:tc>
                  <a:txBody>
                    <a:bodyPr/>
                    <a:lstStyle/>
                    <a:p>
                      <a:pPr algn="ctr" fontAlgn="b"/>
                      <a:r>
                        <a:rPr lang="pl-PL" sz="1600" b="0" u="none" strike="noStrike" dirty="0">
                          <a:solidFill>
                            <a:srgbClr val="000000"/>
                          </a:solidFill>
                          <a:effectLst/>
                          <a:latin typeface="+mn-lt"/>
                        </a:rPr>
                        <a:t>10</a:t>
                      </a:r>
                      <a:endParaRPr lang="pl-PL" sz="1600" b="0" i="0" u="none" strike="noStrike" dirty="0">
                        <a:solidFill>
                          <a:srgbClr val="000000"/>
                        </a:solidFill>
                        <a:effectLst/>
                        <a:latin typeface="+mn-lt"/>
                      </a:endParaRPr>
                    </a:p>
                  </a:txBody>
                  <a:tcPr marL="5213" marR="5213" marT="5213" marB="0" anchor="ctr"/>
                </a:tc>
                <a:tc>
                  <a:txBody>
                    <a:bodyPr/>
                    <a:lstStyle/>
                    <a:p>
                      <a:pPr algn="l" rtl="0" fontAlgn="ctr"/>
                      <a:r>
                        <a:rPr lang="pl-PL" sz="1600" u="none" strike="noStrike" dirty="0">
                          <a:effectLst/>
                          <a:latin typeface="+mn-lt"/>
                        </a:rPr>
                        <a:t>Przegląd wyłączników p.poż.</a:t>
                      </a:r>
                      <a:endParaRPr lang="pl-PL" sz="1600" b="0" i="0" u="none" strike="noStrike" dirty="0">
                        <a:solidFill>
                          <a:srgbClr val="000000"/>
                        </a:solidFill>
                        <a:effectLst/>
                        <a:latin typeface="+mn-lt"/>
                      </a:endParaRPr>
                    </a:p>
                  </a:txBody>
                  <a:tcPr marL="5213" marR="5213" marT="5213" marB="0" anchor="ctr"/>
                </a:tc>
                <a:tc>
                  <a:txBody>
                    <a:bodyPr/>
                    <a:lstStyle/>
                    <a:p>
                      <a:pPr algn="r" rtl="0" fontAlgn="ctr"/>
                      <a:r>
                        <a:rPr lang="pl-PL" sz="1600" u="none" strike="noStrike" dirty="0">
                          <a:effectLst/>
                          <a:latin typeface="+mn-lt"/>
                        </a:rPr>
                        <a:t>888,14</a:t>
                      </a:r>
                      <a:endParaRPr lang="pl-PL" sz="1600" b="0" i="0" u="none" strike="noStrike" dirty="0">
                        <a:solidFill>
                          <a:srgbClr val="000000"/>
                        </a:solidFill>
                        <a:effectLst/>
                        <a:latin typeface="+mn-lt"/>
                      </a:endParaRPr>
                    </a:p>
                  </a:txBody>
                  <a:tcPr marL="5213" marR="5213" marT="5213" marB="0" anchor="ctr"/>
                </a:tc>
                <a:extLst>
                  <a:ext uri="{0D108BD9-81ED-4DB2-BD59-A6C34878D82A}">
                    <a16:rowId xmlns:a16="http://schemas.microsoft.com/office/drawing/2014/main" val="2166137583"/>
                  </a:ext>
                </a:extLst>
              </a:tr>
              <a:tr h="475740">
                <a:tc>
                  <a:txBody>
                    <a:bodyPr/>
                    <a:lstStyle/>
                    <a:p>
                      <a:pPr algn="ctr" rtl="0" fontAlgn="ctr"/>
                      <a:r>
                        <a:rPr lang="pl-PL" sz="1600" u="none" strike="noStrike" dirty="0">
                          <a:effectLst/>
                          <a:latin typeface="+mn-lt"/>
                        </a:rPr>
                        <a:t>11</a:t>
                      </a:r>
                      <a:endParaRPr lang="pl-PL" sz="1600" b="0" i="0" u="none" strike="noStrike" dirty="0">
                        <a:solidFill>
                          <a:srgbClr val="000000"/>
                        </a:solidFill>
                        <a:effectLst/>
                        <a:latin typeface="+mn-lt"/>
                      </a:endParaRPr>
                    </a:p>
                  </a:txBody>
                  <a:tcPr marL="5213" marR="5213" marT="5213" marB="0" anchor="ctr"/>
                </a:tc>
                <a:tc>
                  <a:txBody>
                    <a:bodyPr/>
                    <a:lstStyle/>
                    <a:p>
                      <a:pPr algn="l" rtl="0" fontAlgn="ctr"/>
                      <a:r>
                        <a:rPr lang="pl-PL" sz="1600" u="none" strike="noStrike" dirty="0">
                          <a:effectLst/>
                          <a:latin typeface="+mn-lt"/>
                        </a:rPr>
                        <a:t>Czyszczenie przewodów kominowych i przegląd ich stanu technicznego</a:t>
                      </a:r>
                      <a:endParaRPr lang="pl-PL" sz="1600" b="0" i="0" u="none" strike="noStrike" dirty="0">
                        <a:solidFill>
                          <a:srgbClr val="000000"/>
                        </a:solidFill>
                        <a:effectLst/>
                        <a:latin typeface="+mn-lt"/>
                      </a:endParaRPr>
                    </a:p>
                  </a:txBody>
                  <a:tcPr marL="5213" marR="5213" marT="5213" marB="0" anchor="ctr"/>
                </a:tc>
                <a:tc>
                  <a:txBody>
                    <a:bodyPr/>
                    <a:lstStyle/>
                    <a:p>
                      <a:pPr algn="r" rtl="0" fontAlgn="ctr"/>
                      <a:r>
                        <a:rPr lang="pl-PL" sz="1600" u="none" strike="noStrike">
                          <a:effectLst/>
                          <a:latin typeface="+mn-lt"/>
                        </a:rPr>
                        <a:t>11 114,12</a:t>
                      </a:r>
                      <a:endParaRPr lang="pl-PL" sz="1600" b="0" i="0" u="none" strike="noStrike">
                        <a:solidFill>
                          <a:srgbClr val="000000"/>
                        </a:solidFill>
                        <a:effectLst/>
                        <a:latin typeface="+mn-lt"/>
                      </a:endParaRPr>
                    </a:p>
                  </a:txBody>
                  <a:tcPr marL="5213" marR="5213" marT="5213" marB="0" anchor="ctr"/>
                </a:tc>
                <a:extLst>
                  <a:ext uri="{0D108BD9-81ED-4DB2-BD59-A6C34878D82A}">
                    <a16:rowId xmlns:a16="http://schemas.microsoft.com/office/drawing/2014/main" val="3879014695"/>
                  </a:ext>
                </a:extLst>
              </a:tr>
              <a:tr h="475740">
                <a:tc>
                  <a:txBody>
                    <a:bodyPr/>
                    <a:lstStyle/>
                    <a:p>
                      <a:pPr algn="ctr" rtl="0" fontAlgn="ctr"/>
                      <a:r>
                        <a:rPr lang="pl-PL" sz="1600" u="none" strike="noStrike" dirty="0">
                          <a:effectLst/>
                          <a:latin typeface="+mn-lt"/>
                        </a:rPr>
                        <a:t>12</a:t>
                      </a:r>
                      <a:endParaRPr lang="pl-PL" sz="1600" b="0" i="0" u="none" strike="noStrike" dirty="0">
                        <a:solidFill>
                          <a:srgbClr val="000000"/>
                        </a:solidFill>
                        <a:effectLst/>
                        <a:latin typeface="+mn-lt"/>
                      </a:endParaRPr>
                    </a:p>
                  </a:txBody>
                  <a:tcPr marL="5213" marR="5213" marT="5213" marB="0" anchor="ctr"/>
                </a:tc>
                <a:tc>
                  <a:txBody>
                    <a:bodyPr/>
                    <a:lstStyle/>
                    <a:p>
                      <a:pPr algn="l" rtl="0" fontAlgn="ctr"/>
                      <a:r>
                        <a:rPr lang="pl-PL" sz="1600" u="none" strike="noStrike" dirty="0">
                          <a:effectLst/>
                          <a:latin typeface="+mn-lt"/>
                        </a:rPr>
                        <a:t>Wydanie opinii kominiarskich</a:t>
                      </a:r>
                      <a:endParaRPr lang="pl-PL" sz="1600" b="0" i="0" u="none" strike="noStrike" dirty="0">
                        <a:solidFill>
                          <a:srgbClr val="000000"/>
                        </a:solidFill>
                        <a:effectLst/>
                        <a:latin typeface="+mn-lt"/>
                      </a:endParaRPr>
                    </a:p>
                  </a:txBody>
                  <a:tcPr marL="5213" marR="5213" marT="5213" marB="0" anchor="ctr"/>
                </a:tc>
                <a:tc>
                  <a:txBody>
                    <a:bodyPr/>
                    <a:lstStyle/>
                    <a:p>
                      <a:pPr algn="r" rtl="0" fontAlgn="ctr"/>
                      <a:r>
                        <a:rPr lang="pl-PL" sz="1600" u="none" strike="noStrike">
                          <a:effectLst/>
                          <a:latin typeface="+mn-lt"/>
                        </a:rPr>
                        <a:t>1 299,99</a:t>
                      </a:r>
                      <a:endParaRPr lang="pl-PL" sz="1600" b="0" i="0" u="none" strike="noStrike">
                        <a:solidFill>
                          <a:srgbClr val="000000"/>
                        </a:solidFill>
                        <a:effectLst/>
                        <a:latin typeface="+mn-lt"/>
                      </a:endParaRPr>
                    </a:p>
                  </a:txBody>
                  <a:tcPr marL="5213" marR="5213" marT="5213" marB="0" anchor="ctr"/>
                </a:tc>
                <a:extLst>
                  <a:ext uri="{0D108BD9-81ED-4DB2-BD59-A6C34878D82A}">
                    <a16:rowId xmlns:a16="http://schemas.microsoft.com/office/drawing/2014/main" val="598823798"/>
                  </a:ext>
                </a:extLst>
              </a:tr>
              <a:tr h="475740">
                <a:tc>
                  <a:txBody>
                    <a:bodyPr/>
                    <a:lstStyle/>
                    <a:p>
                      <a:pPr algn="ctr" fontAlgn="b"/>
                      <a:r>
                        <a:rPr lang="pl-PL" sz="1600" b="0" i="0" u="none" strike="noStrike" dirty="0">
                          <a:solidFill>
                            <a:srgbClr val="000000"/>
                          </a:solidFill>
                          <a:effectLst/>
                          <a:latin typeface="+mn-lt"/>
                        </a:rPr>
                        <a:t>13</a:t>
                      </a:r>
                    </a:p>
                  </a:txBody>
                  <a:tcPr marL="5213" marR="5213" marT="5213" marB="0" anchor="ctr"/>
                </a:tc>
                <a:tc>
                  <a:txBody>
                    <a:bodyPr/>
                    <a:lstStyle/>
                    <a:p>
                      <a:pPr algn="l" rtl="0" fontAlgn="ctr"/>
                      <a:r>
                        <a:rPr lang="pl-PL" sz="1600" u="none" strike="noStrike" dirty="0">
                          <a:effectLst/>
                          <a:latin typeface="+mn-lt"/>
                        </a:rPr>
                        <a:t>Usuwanie awarii na instalacjach wodociągowo-kanalizacyjnych</a:t>
                      </a:r>
                      <a:endParaRPr lang="pl-PL" sz="1600" b="0" i="0" u="none" strike="noStrike" dirty="0">
                        <a:solidFill>
                          <a:srgbClr val="000000"/>
                        </a:solidFill>
                        <a:effectLst/>
                        <a:latin typeface="+mn-lt"/>
                      </a:endParaRPr>
                    </a:p>
                  </a:txBody>
                  <a:tcPr marL="5213" marR="5213" marT="5213" marB="0" anchor="ctr"/>
                </a:tc>
                <a:tc>
                  <a:txBody>
                    <a:bodyPr/>
                    <a:lstStyle/>
                    <a:p>
                      <a:pPr algn="r" rtl="0" fontAlgn="ctr"/>
                      <a:r>
                        <a:rPr lang="pl-PL" sz="1600" u="none" strike="noStrike">
                          <a:effectLst/>
                          <a:latin typeface="+mn-lt"/>
                        </a:rPr>
                        <a:t>5 046,03</a:t>
                      </a:r>
                      <a:endParaRPr lang="pl-PL" sz="1600" b="0" i="0" u="none" strike="noStrike">
                        <a:solidFill>
                          <a:srgbClr val="000000"/>
                        </a:solidFill>
                        <a:effectLst/>
                        <a:latin typeface="+mn-lt"/>
                      </a:endParaRPr>
                    </a:p>
                  </a:txBody>
                  <a:tcPr marL="5213" marR="5213" marT="5213" marB="0" anchor="ctr"/>
                </a:tc>
                <a:extLst>
                  <a:ext uri="{0D108BD9-81ED-4DB2-BD59-A6C34878D82A}">
                    <a16:rowId xmlns:a16="http://schemas.microsoft.com/office/drawing/2014/main" val="2335704836"/>
                  </a:ext>
                </a:extLst>
              </a:tr>
              <a:tr h="651940">
                <a:tc>
                  <a:txBody>
                    <a:bodyPr/>
                    <a:lstStyle/>
                    <a:p>
                      <a:pPr algn="ctr" rtl="0" fontAlgn="ctr"/>
                      <a:r>
                        <a:rPr lang="pl-PL" sz="1600" u="none" strike="noStrike" dirty="0">
                          <a:effectLst/>
                          <a:latin typeface="+mn-lt"/>
                        </a:rPr>
                        <a:t>14</a:t>
                      </a:r>
                      <a:endParaRPr lang="pl-PL" sz="1600" b="0" i="0" u="none" strike="noStrike" dirty="0">
                        <a:solidFill>
                          <a:srgbClr val="000000"/>
                        </a:solidFill>
                        <a:effectLst/>
                        <a:latin typeface="+mn-lt"/>
                      </a:endParaRPr>
                    </a:p>
                  </a:txBody>
                  <a:tcPr marL="5213" marR="5213" marT="5213" marB="0" anchor="ctr"/>
                </a:tc>
                <a:tc>
                  <a:txBody>
                    <a:bodyPr/>
                    <a:lstStyle/>
                    <a:p>
                      <a:pPr algn="l" rtl="0" fontAlgn="ctr"/>
                      <a:r>
                        <a:rPr lang="pl-PL" sz="1600" u="none" strike="noStrike" dirty="0">
                          <a:effectLst/>
                          <a:latin typeface="+mn-lt"/>
                        </a:rPr>
                        <a:t>Opłaty eksploatacyjne za lokale mieszkalne zarządzane przez  Spółdzielnię Mieszkaniową "HUTNIK" </a:t>
                      </a:r>
                      <a:br>
                        <a:rPr lang="pl-PL" sz="1600" u="none" strike="noStrike" dirty="0">
                          <a:effectLst/>
                          <a:latin typeface="+mn-lt"/>
                        </a:rPr>
                      </a:br>
                      <a:r>
                        <a:rPr lang="pl-PL" sz="1600" u="none" strike="noStrike" dirty="0">
                          <a:effectLst/>
                          <a:latin typeface="+mn-lt"/>
                        </a:rPr>
                        <a:t>w Zawadzkiem</a:t>
                      </a:r>
                      <a:endParaRPr lang="pl-PL" sz="1600" b="0" i="0" u="none" strike="noStrike" dirty="0">
                        <a:solidFill>
                          <a:srgbClr val="000000"/>
                        </a:solidFill>
                        <a:effectLst/>
                        <a:latin typeface="+mn-lt"/>
                      </a:endParaRPr>
                    </a:p>
                  </a:txBody>
                  <a:tcPr marL="5213" marR="5213" marT="5213" marB="0" anchor="ctr"/>
                </a:tc>
                <a:tc>
                  <a:txBody>
                    <a:bodyPr/>
                    <a:lstStyle/>
                    <a:p>
                      <a:pPr algn="r" rtl="0" fontAlgn="ctr"/>
                      <a:r>
                        <a:rPr lang="pl-PL" sz="1600" u="none" strike="noStrike" dirty="0">
                          <a:effectLst/>
                          <a:latin typeface="+mn-lt"/>
                        </a:rPr>
                        <a:t>5 203,87</a:t>
                      </a:r>
                      <a:endParaRPr lang="pl-PL" sz="1600" b="0" i="0" u="none" strike="noStrike" dirty="0">
                        <a:solidFill>
                          <a:srgbClr val="000000"/>
                        </a:solidFill>
                        <a:effectLst/>
                        <a:latin typeface="+mn-lt"/>
                      </a:endParaRPr>
                    </a:p>
                  </a:txBody>
                  <a:tcPr marL="5213" marR="5213" marT="5213" marB="0" anchor="ctr"/>
                </a:tc>
                <a:extLst>
                  <a:ext uri="{0D108BD9-81ED-4DB2-BD59-A6C34878D82A}">
                    <a16:rowId xmlns:a16="http://schemas.microsoft.com/office/drawing/2014/main" val="2307029887"/>
                  </a:ext>
                </a:extLst>
              </a:tr>
              <a:tr h="475740">
                <a:tc>
                  <a:txBody>
                    <a:bodyPr/>
                    <a:lstStyle/>
                    <a:p>
                      <a:pPr algn="ctr" rtl="0" fontAlgn="ctr"/>
                      <a:r>
                        <a:rPr lang="pl-PL" sz="1600" u="none" strike="noStrike" dirty="0">
                          <a:effectLst/>
                          <a:latin typeface="+mn-lt"/>
                        </a:rPr>
                        <a:t>15</a:t>
                      </a:r>
                      <a:endParaRPr lang="pl-PL" sz="1600" b="0" i="0" u="none" strike="noStrike" dirty="0">
                        <a:solidFill>
                          <a:srgbClr val="000000"/>
                        </a:solidFill>
                        <a:effectLst/>
                        <a:latin typeface="+mn-lt"/>
                      </a:endParaRPr>
                    </a:p>
                  </a:txBody>
                  <a:tcPr marL="5213" marR="5213" marT="5213" marB="0" anchor="ctr"/>
                </a:tc>
                <a:tc>
                  <a:txBody>
                    <a:bodyPr/>
                    <a:lstStyle/>
                    <a:p>
                      <a:pPr algn="l" rtl="0" fontAlgn="ctr"/>
                      <a:r>
                        <a:rPr lang="pl-PL" sz="1600" u="none" strike="noStrike" dirty="0">
                          <a:effectLst/>
                          <a:latin typeface="+mn-lt"/>
                        </a:rPr>
                        <a:t>Weryfikacja kosztorysów powykonawczych</a:t>
                      </a:r>
                      <a:endParaRPr lang="pl-PL" sz="1600" b="0" i="0" u="none" strike="noStrike" dirty="0">
                        <a:solidFill>
                          <a:srgbClr val="000000"/>
                        </a:solidFill>
                        <a:effectLst/>
                        <a:latin typeface="+mn-lt"/>
                      </a:endParaRPr>
                    </a:p>
                  </a:txBody>
                  <a:tcPr marL="5213" marR="5213" marT="5213" marB="0" anchor="ctr"/>
                </a:tc>
                <a:tc>
                  <a:txBody>
                    <a:bodyPr/>
                    <a:lstStyle/>
                    <a:p>
                      <a:pPr algn="r" rtl="0" fontAlgn="ctr"/>
                      <a:r>
                        <a:rPr lang="pl-PL" sz="1600" u="none" strike="noStrike">
                          <a:effectLst/>
                          <a:latin typeface="+mn-lt"/>
                        </a:rPr>
                        <a:t>8 580,00</a:t>
                      </a:r>
                      <a:endParaRPr lang="pl-PL" sz="1600" b="0" i="0" u="none" strike="noStrike">
                        <a:solidFill>
                          <a:srgbClr val="000000"/>
                        </a:solidFill>
                        <a:effectLst/>
                        <a:latin typeface="+mn-lt"/>
                      </a:endParaRPr>
                    </a:p>
                  </a:txBody>
                  <a:tcPr marL="5213" marR="5213" marT="5213" marB="0" anchor="ctr"/>
                </a:tc>
                <a:extLst>
                  <a:ext uri="{0D108BD9-81ED-4DB2-BD59-A6C34878D82A}">
                    <a16:rowId xmlns:a16="http://schemas.microsoft.com/office/drawing/2014/main" val="999465430"/>
                  </a:ext>
                </a:extLst>
              </a:tr>
              <a:tr h="475740">
                <a:tc>
                  <a:txBody>
                    <a:bodyPr/>
                    <a:lstStyle/>
                    <a:p>
                      <a:pPr algn="ctr" fontAlgn="b"/>
                      <a:r>
                        <a:rPr lang="pl-PL" sz="1600" b="0" i="0" u="none" strike="noStrike" dirty="0">
                          <a:solidFill>
                            <a:srgbClr val="000000"/>
                          </a:solidFill>
                          <a:effectLst/>
                          <a:latin typeface="+mn-lt"/>
                        </a:rPr>
                        <a:t>16</a:t>
                      </a:r>
                    </a:p>
                  </a:txBody>
                  <a:tcPr marL="5213" marR="5213" marT="5213" marB="0" anchor="ctr"/>
                </a:tc>
                <a:tc>
                  <a:txBody>
                    <a:bodyPr/>
                    <a:lstStyle/>
                    <a:p>
                      <a:pPr algn="l" rtl="0" fontAlgn="ctr"/>
                      <a:r>
                        <a:rPr lang="pl-PL" sz="1600" u="none" strike="noStrike" dirty="0">
                          <a:effectLst/>
                          <a:latin typeface="+mn-lt"/>
                        </a:rPr>
                        <a:t>Deratyzacja</a:t>
                      </a:r>
                      <a:endParaRPr lang="pl-PL" sz="1600" b="0" i="0" u="none" strike="noStrike" dirty="0">
                        <a:solidFill>
                          <a:srgbClr val="000000"/>
                        </a:solidFill>
                        <a:effectLst/>
                        <a:latin typeface="+mn-lt"/>
                      </a:endParaRPr>
                    </a:p>
                  </a:txBody>
                  <a:tcPr marL="5213" marR="5213" marT="5213" marB="0" anchor="ctr"/>
                </a:tc>
                <a:tc>
                  <a:txBody>
                    <a:bodyPr/>
                    <a:lstStyle/>
                    <a:p>
                      <a:pPr algn="r" rtl="0" fontAlgn="ctr"/>
                      <a:r>
                        <a:rPr lang="pl-PL" sz="1600" u="none" strike="noStrike">
                          <a:effectLst/>
                          <a:latin typeface="+mn-lt"/>
                        </a:rPr>
                        <a:t>861,00</a:t>
                      </a:r>
                      <a:endParaRPr lang="pl-PL" sz="1600" b="0" i="0" u="none" strike="noStrike">
                        <a:solidFill>
                          <a:srgbClr val="000000"/>
                        </a:solidFill>
                        <a:effectLst/>
                        <a:latin typeface="+mn-lt"/>
                      </a:endParaRPr>
                    </a:p>
                  </a:txBody>
                  <a:tcPr marL="5213" marR="5213" marT="5213" marB="0" anchor="ctr"/>
                </a:tc>
                <a:extLst>
                  <a:ext uri="{0D108BD9-81ED-4DB2-BD59-A6C34878D82A}">
                    <a16:rowId xmlns:a16="http://schemas.microsoft.com/office/drawing/2014/main" val="1286005324"/>
                  </a:ext>
                </a:extLst>
              </a:tr>
              <a:tr h="429698">
                <a:tc>
                  <a:txBody>
                    <a:bodyPr/>
                    <a:lstStyle/>
                    <a:p>
                      <a:pPr algn="ctr" rtl="0" fontAlgn="ctr"/>
                      <a:r>
                        <a:rPr lang="pl-PL" sz="1600" u="none" strike="noStrike">
                          <a:effectLst/>
                          <a:latin typeface="+mn-lt"/>
                        </a:rPr>
                        <a:t>17</a:t>
                      </a:r>
                      <a:endParaRPr lang="pl-PL" sz="1600" b="0" i="0" u="none" strike="noStrike">
                        <a:solidFill>
                          <a:srgbClr val="000000"/>
                        </a:solidFill>
                        <a:effectLst/>
                        <a:latin typeface="+mn-lt"/>
                      </a:endParaRPr>
                    </a:p>
                  </a:txBody>
                  <a:tcPr marL="5213" marR="5213" marT="5213" marB="0" anchor="ctr"/>
                </a:tc>
                <a:tc>
                  <a:txBody>
                    <a:bodyPr/>
                    <a:lstStyle/>
                    <a:p>
                      <a:pPr algn="l" rtl="0" fontAlgn="ctr"/>
                      <a:r>
                        <a:rPr lang="pl-PL" sz="1600" u="none" strike="noStrike">
                          <a:effectLst/>
                          <a:latin typeface="+mn-lt"/>
                        </a:rPr>
                        <a:t>Opłaty związane z wydaniem wypisów, odpisów i zaświadczeń</a:t>
                      </a:r>
                      <a:endParaRPr lang="pl-PL" sz="1600" b="0" i="0" u="none" strike="noStrike">
                        <a:solidFill>
                          <a:srgbClr val="000000"/>
                        </a:solidFill>
                        <a:effectLst/>
                        <a:latin typeface="+mn-lt"/>
                      </a:endParaRPr>
                    </a:p>
                  </a:txBody>
                  <a:tcPr marL="5213" marR="5213" marT="5213" marB="0" anchor="ctr"/>
                </a:tc>
                <a:tc>
                  <a:txBody>
                    <a:bodyPr/>
                    <a:lstStyle/>
                    <a:p>
                      <a:pPr algn="r" rtl="0" fontAlgn="ctr"/>
                      <a:r>
                        <a:rPr lang="pl-PL" sz="1600" u="none" strike="noStrike">
                          <a:effectLst/>
                          <a:latin typeface="+mn-lt"/>
                        </a:rPr>
                        <a:t>3 424,04</a:t>
                      </a:r>
                      <a:endParaRPr lang="pl-PL" sz="1600" b="0" i="0" u="none" strike="noStrike">
                        <a:solidFill>
                          <a:srgbClr val="000000"/>
                        </a:solidFill>
                        <a:effectLst/>
                        <a:latin typeface="+mn-lt"/>
                      </a:endParaRPr>
                    </a:p>
                  </a:txBody>
                  <a:tcPr marL="5213" marR="5213" marT="5213" marB="0" anchor="ctr"/>
                </a:tc>
                <a:extLst>
                  <a:ext uri="{0D108BD9-81ED-4DB2-BD59-A6C34878D82A}">
                    <a16:rowId xmlns:a16="http://schemas.microsoft.com/office/drawing/2014/main" val="1986814019"/>
                  </a:ext>
                </a:extLst>
              </a:tr>
              <a:tr h="493358">
                <a:tc>
                  <a:txBody>
                    <a:bodyPr/>
                    <a:lstStyle/>
                    <a:p>
                      <a:pPr algn="ctr" rtl="0" fontAlgn="ctr"/>
                      <a:r>
                        <a:rPr lang="pl-PL" sz="1600" u="none" strike="noStrike" dirty="0">
                          <a:effectLst/>
                          <a:latin typeface="+mn-lt"/>
                        </a:rPr>
                        <a:t>18</a:t>
                      </a:r>
                      <a:endParaRPr lang="pl-PL" sz="1600" b="0" i="0" u="none" strike="noStrike" dirty="0">
                        <a:solidFill>
                          <a:srgbClr val="000000"/>
                        </a:solidFill>
                        <a:effectLst/>
                        <a:latin typeface="+mn-lt"/>
                      </a:endParaRPr>
                    </a:p>
                  </a:txBody>
                  <a:tcPr marL="5213" marR="5213" marT="5213" marB="0" anchor="ctr"/>
                </a:tc>
                <a:tc>
                  <a:txBody>
                    <a:bodyPr/>
                    <a:lstStyle/>
                    <a:p>
                      <a:pPr algn="l" rtl="0" fontAlgn="ctr"/>
                      <a:r>
                        <a:rPr lang="pl-PL" sz="1600" u="none" strike="noStrike" dirty="0">
                          <a:effectLst/>
                          <a:latin typeface="+mn-lt"/>
                        </a:rPr>
                        <a:t>Koszty postępowań sądowych i egzekucyjnych</a:t>
                      </a:r>
                      <a:endParaRPr lang="pl-PL" sz="1600" b="0" i="0" u="none" strike="noStrike" dirty="0">
                        <a:solidFill>
                          <a:srgbClr val="000000"/>
                        </a:solidFill>
                        <a:effectLst/>
                        <a:latin typeface="+mn-lt"/>
                      </a:endParaRPr>
                    </a:p>
                  </a:txBody>
                  <a:tcPr marL="5213" marR="5213" marT="5213" marB="0" anchor="ctr"/>
                </a:tc>
                <a:tc>
                  <a:txBody>
                    <a:bodyPr/>
                    <a:lstStyle/>
                    <a:p>
                      <a:pPr algn="r" rtl="0" fontAlgn="ctr"/>
                      <a:r>
                        <a:rPr lang="pl-PL" sz="1600" b="1" u="none" strike="noStrike" dirty="0">
                          <a:effectLst/>
                          <a:latin typeface="+mn-lt"/>
                        </a:rPr>
                        <a:t>38 507,60</a:t>
                      </a:r>
                      <a:endParaRPr lang="pl-PL" sz="1600" b="1" i="0" u="none" strike="noStrike" dirty="0">
                        <a:solidFill>
                          <a:srgbClr val="000000"/>
                        </a:solidFill>
                        <a:effectLst/>
                        <a:latin typeface="+mn-lt"/>
                      </a:endParaRPr>
                    </a:p>
                  </a:txBody>
                  <a:tcPr marL="5213" marR="5213" marT="5213" marB="0" anchor="ctr"/>
                </a:tc>
                <a:extLst>
                  <a:ext uri="{0D108BD9-81ED-4DB2-BD59-A6C34878D82A}">
                    <a16:rowId xmlns:a16="http://schemas.microsoft.com/office/drawing/2014/main" val="3509874220"/>
                  </a:ext>
                </a:extLst>
              </a:tr>
            </a:tbl>
          </a:graphicData>
        </a:graphic>
      </p:graphicFrame>
    </p:spTree>
    <p:extLst>
      <p:ext uri="{BB962C8B-B14F-4D97-AF65-F5344CB8AC3E}">
        <p14:creationId xmlns:p14="http://schemas.microsoft.com/office/powerpoint/2010/main" val="3442249527"/>
      </p:ext>
    </p:extLst>
  </p:cSld>
  <p:clrMapOvr>
    <a:masterClrMapping/>
  </p:clrMapOvr>
</p:sld>
</file>

<file path=ppt/theme/theme1.xml><?xml version="1.0" encoding="utf-8"?>
<a:theme xmlns:a="http://schemas.openxmlformats.org/drawingml/2006/main" name="1_RetrospectVTI">
  <a:themeElements>
    <a:clrScheme name="Custom 37">
      <a:dk1>
        <a:srgbClr val="000000"/>
      </a:dk1>
      <a:lt1>
        <a:srgbClr val="FFFFFF"/>
      </a:lt1>
      <a:dk2>
        <a:srgbClr val="4A5356"/>
      </a:dk2>
      <a:lt2>
        <a:srgbClr val="E8E3CE"/>
      </a:lt2>
      <a:accent1>
        <a:srgbClr val="9BA8B7"/>
      </a:accent1>
      <a:accent2>
        <a:srgbClr val="E6A02E"/>
      </a:accent2>
      <a:accent3>
        <a:srgbClr val="BF6A3B"/>
      </a:accent3>
      <a:accent4>
        <a:srgbClr val="92987A"/>
      </a:accent4>
      <a:accent5>
        <a:srgbClr val="857659"/>
      </a:accent5>
      <a:accent6>
        <a:srgbClr val="A0988C"/>
      </a:accent6>
      <a:hlink>
        <a:srgbClr val="00B0F0"/>
      </a:hlink>
      <a:folHlink>
        <a:srgbClr val="738F97"/>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Office_41798950_TF56160789" id="{322F98B7-A80C-4988-AFAA-78CFE7AA476F}" vid="{F3BB283F-3ABA-4679-A0D8-972A395C2975}"/>
    </a:ext>
  </a:extLst>
</a:theme>
</file>

<file path=ppt/theme/theme2.xml><?xml version="1.0" encoding="utf-8"?>
<a:theme xmlns:a="http://schemas.openxmlformats.org/drawingml/2006/main" name="Motyw pakietu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yw pakietu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{B287B067-6CB0-4085-AFA1-266C68B16964}tf56160789_win32</Template>
  <TotalTime>440</TotalTime>
  <Words>944</Words>
  <Application>Microsoft Office PowerPoint</Application>
  <PresentationFormat>Panoramiczny</PresentationFormat>
  <Paragraphs>198</Paragraphs>
  <Slides>21</Slides>
  <Notes>0</Notes>
  <HiddenSlides>0</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21</vt:i4>
      </vt:variant>
    </vt:vector>
  </HeadingPairs>
  <TitlesOfParts>
    <vt:vector size="28" baseType="lpstr">
      <vt:lpstr>Arial</vt:lpstr>
      <vt:lpstr>Bookman Old Style</vt:lpstr>
      <vt:lpstr>Calibri</vt:lpstr>
      <vt:lpstr>Franklin Gothic Book</vt:lpstr>
      <vt:lpstr>Symbol</vt:lpstr>
      <vt:lpstr>Wingdings</vt:lpstr>
      <vt:lpstr>1_RetrospectVTI</vt:lpstr>
      <vt:lpstr>Gospodarowanie zasobem mieszkaniowym  gminy Zawadzkie</vt:lpstr>
      <vt:lpstr>Agenda spotkania</vt:lpstr>
      <vt:lpstr>„Mieszkanie jest prawem,  nie towarem.  To absolutna podstawa godnego życia. Coś, co należy się każdemu człowiekowi„</vt:lpstr>
      <vt:lpstr>Prawo do lokalu  – prawem konstytucyjnym</vt:lpstr>
      <vt:lpstr>Podstawy prawne funkcjonowania gospodarki mieszkaniowej  w gminie Zawadzkie</vt:lpstr>
      <vt:lpstr>Aktualny stan zasobu mieszkaniowego należącego do gminy Zawadzkie</vt:lpstr>
      <vt:lpstr> Sprzedaż lokali mieszkalnych   z zasobu mieszkaniowego w 2024 r.</vt:lpstr>
      <vt:lpstr>Koszty łącznie: 1 621 259,39 zł</vt:lpstr>
      <vt:lpstr>Koszty</vt:lpstr>
      <vt:lpstr>Wpływy łącznie: 966 999,01 zł</vt:lpstr>
      <vt:lpstr>WM Księdza Wajdy 12 </vt:lpstr>
      <vt:lpstr>WM Miarki 17</vt:lpstr>
      <vt:lpstr>  WM Opolska 1</vt:lpstr>
      <vt:lpstr>      ul. Lubliniecka 4</vt:lpstr>
      <vt:lpstr> WM Księdza Wajdy 3</vt:lpstr>
      <vt:lpstr>WM Opolska 1</vt:lpstr>
      <vt:lpstr>Stan zadłużenia</vt:lpstr>
      <vt:lpstr>Windykacja</vt:lpstr>
      <vt:lpstr>Prezentacja programu PowerPoint</vt:lpstr>
      <vt:lpstr>   Problemy i wyzwania</vt:lpstr>
      <vt:lpstr>   Eliza Bujmiła-Winkler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Eliza Bujmiła-Winkler</dc:creator>
  <cp:lastModifiedBy>Eliza Bujmiła-Winkler</cp:lastModifiedBy>
  <cp:revision>11</cp:revision>
  <dcterms:created xsi:type="dcterms:W3CDTF">2025-04-16T09:01:24Z</dcterms:created>
  <dcterms:modified xsi:type="dcterms:W3CDTF">2025-04-28T12:21:36Z</dcterms:modified>
</cp:coreProperties>
</file>